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3" r:id="rId2"/>
  </p:sldMasterIdLst>
  <p:notesMasterIdLst>
    <p:notesMasterId r:id="rId41"/>
  </p:notesMasterIdLst>
  <p:sldIdLst>
    <p:sldId id="377" r:id="rId3"/>
    <p:sldId id="378" r:id="rId4"/>
    <p:sldId id="337" r:id="rId5"/>
    <p:sldId id="338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346" r:id="rId14"/>
    <p:sldId id="355" r:id="rId15"/>
    <p:sldId id="356" r:id="rId16"/>
    <p:sldId id="357" r:id="rId17"/>
    <p:sldId id="358" r:id="rId18"/>
    <p:sldId id="359" r:id="rId19"/>
    <p:sldId id="360" r:id="rId20"/>
    <p:sldId id="361" r:id="rId21"/>
    <p:sldId id="347" r:id="rId22"/>
    <p:sldId id="348" r:id="rId23"/>
    <p:sldId id="349" r:id="rId24"/>
    <p:sldId id="362" r:id="rId25"/>
    <p:sldId id="363" r:id="rId26"/>
    <p:sldId id="350" r:id="rId27"/>
    <p:sldId id="351" r:id="rId28"/>
    <p:sldId id="352" r:id="rId29"/>
    <p:sldId id="364" r:id="rId30"/>
    <p:sldId id="353" r:id="rId31"/>
    <p:sldId id="365" r:id="rId32"/>
    <p:sldId id="370" r:id="rId33"/>
    <p:sldId id="366" r:id="rId34"/>
    <p:sldId id="371" r:id="rId35"/>
    <p:sldId id="372" r:id="rId36"/>
    <p:sldId id="368" r:id="rId37"/>
    <p:sldId id="369" r:id="rId38"/>
    <p:sldId id="373" r:id="rId39"/>
    <p:sldId id="375" r:id="rId40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42"/>
      <p:bold r:id="rId43"/>
    </p:embeddedFont>
    <p:embeddedFont>
      <p:font typeface="Agency FB" panose="020B0503020202020204" pitchFamily="34" charset="0"/>
      <p:regular r:id="rId44"/>
      <p:bold r:id="rId4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orient="horz" pos="799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0BA1"/>
    <a:srgbClr val="586E2C"/>
    <a:srgbClr val="8CAF47"/>
    <a:srgbClr val="00D05E"/>
    <a:srgbClr val="9ACA3C"/>
    <a:srgbClr val="045C45"/>
    <a:srgbClr val="009F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80" autoAdjust="0"/>
    <p:restoredTop sz="94660"/>
  </p:normalViewPr>
  <p:slideViewPr>
    <p:cSldViewPr>
      <p:cViewPr varScale="1">
        <p:scale>
          <a:sx n="107" d="100"/>
          <a:sy n="107" d="100"/>
        </p:scale>
        <p:origin x="-96" y="-102"/>
      </p:cViewPr>
      <p:guideLst>
        <p:guide orient="horz" pos="2160"/>
        <p:guide orient="horz" pos="79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126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1.fntdata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2.fntdata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4.jpeg>
</file>

<file path=ppt/media/image25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4.jpeg>
</file>

<file path=ppt/media/image41.jpeg>
</file>

<file path=ppt/media/image42.jpeg>
</file>

<file path=ppt/media/image44.jpeg>
</file>

<file path=ppt/media/image45.jpeg>
</file>

<file path=ppt/media/image48.jpeg>
</file>

<file path=ppt/media/image49.jpeg>
</file>

<file path=ppt/media/image5.png>
</file>

<file path=ppt/media/image6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63847-F1B8-47AA-B260-32FAE69CF569}" type="datetimeFigureOut">
              <a:rPr lang="ko-KR" altLang="en-US" smtClean="0"/>
              <a:pPr/>
              <a:t>2017-02-03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9F81C-6291-4E10-BB9F-6B3D5900461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579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2AC-1C99-485D-A9CD-14DBD1CE662C}" type="datetimeFigureOut">
              <a:rPr lang="ko-KR" altLang="en-US" smtClean="0"/>
              <a:pPr/>
              <a:t>2017-02-03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C3F9-5C7D-4EF5-8F53-66B38DB9C2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88411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1204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 userDrawn="1"/>
        </p:nvSpPr>
        <p:spPr>
          <a:xfrm>
            <a:off x="0" y="-3359"/>
            <a:ext cx="9144000" cy="980728"/>
          </a:xfrm>
          <a:prstGeom prst="rect">
            <a:avLst/>
          </a:prstGeom>
          <a:solidFill>
            <a:srgbClr val="59AA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55576" y="404664"/>
            <a:ext cx="7776864" cy="562074"/>
          </a:xfrm>
        </p:spPr>
        <p:txBody>
          <a:bodyPr>
            <a:noAutofit/>
          </a:bodyPr>
          <a:lstStyle>
            <a:lvl1pPr algn="l">
              <a:defRPr sz="26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ko-KR" altLang="en-US" dirty="0" smtClean="0"/>
              <a:t>텍스트 스타일을 편집합니다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755576" y="1196752"/>
            <a:ext cx="7776864" cy="57606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 b="1">
                <a:solidFill>
                  <a:srgbClr val="1D0BA1"/>
                </a:solidFill>
              </a:defRPr>
            </a:lvl1pPr>
          </a:lstStyle>
          <a:p>
            <a:pPr lvl="0"/>
            <a:r>
              <a:rPr lang="ko-KR" altLang="en-US" dirty="0" smtClean="0"/>
              <a:t>텍스트 스타일을 편집합니다</a:t>
            </a:r>
          </a:p>
        </p:txBody>
      </p:sp>
      <p:sp>
        <p:nvSpPr>
          <p:cNvPr id="11" name="내용 개체 틀 2"/>
          <p:cNvSpPr>
            <a:spLocks noGrp="1"/>
          </p:cNvSpPr>
          <p:nvPr>
            <p:ph idx="14" hasCustomPrompt="1"/>
          </p:nvPr>
        </p:nvSpPr>
        <p:spPr>
          <a:xfrm>
            <a:off x="755576" y="1772816"/>
            <a:ext cx="7776864" cy="36004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Font typeface="Wingdings" pitchFamily="2" charset="2"/>
              <a:buChar char="§"/>
              <a:defRPr sz="1800"/>
            </a:lvl1pPr>
          </a:lstStyle>
          <a:p>
            <a:pPr lvl="0"/>
            <a:r>
              <a:rPr lang="ko-KR" altLang="en-US" dirty="0" smtClean="0"/>
              <a:t>텍스트 스타일을 편집합니다</a:t>
            </a:r>
          </a:p>
        </p:txBody>
      </p:sp>
      <p:grpSp>
        <p:nvGrpSpPr>
          <p:cNvPr id="15" name="그룹 14"/>
          <p:cNvGrpSpPr/>
          <p:nvPr userDrawn="1"/>
        </p:nvGrpSpPr>
        <p:grpSpPr>
          <a:xfrm>
            <a:off x="326703" y="-1984"/>
            <a:ext cx="216024" cy="1649795"/>
            <a:chOff x="326703" y="-1984"/>
            <a:chExt cx="216024" cy="1649795"/>
          </a:xfrm>
        </p:grpSpPr>
        <p:sp>
          <p:nvSpPr>
            <p:cNvPr id="16" name="직사각형 15"/>
            <p:cNvSpPr/>
            <p:nvPr userDrawn="1"/>
          </p:nvSpPr>
          <p:spPr>
            <a:xfrm>
              <a:off x="326703" y="-1984"/>
              <a:ext cx="216024" cy="1525455"/>
            </a:xfrm>
            <a:prstGeom prst="rect">
              <a:avLst/>
            </a:prstGeom>
            <a:solidFill>
              <a:srgbClr val="0A34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0" tIns="0" rIns="0" bIns="72000" rtlCol="0" anchor="ctr"/>
            <a:lstStyle/>
            <a:p>
              <a:pPr algn="r"/>
              <a:r>
                <a:rPr lang="en-US" altLang="ko-KR" sz="1000" b="1" dirty="0" smtClean="0">
                  <a:latin typeface="Agency FB" panose="020B0503020202020204" pitchFamily="34" charset="0"/>
                </a:rPr>
                <a:t>Creative Engineering Design</a:t>
              </a:r>
              <a:endParaRPr lang="ko-KR" altLang="en-US" sz="1000" b="1" dirty="0">
                <a:latin typeface="Agency FB" panose="020B0503020202020204" pitchFamily="34" charset="0"/>
              </a:endParaRPr>
            </a:p>
          </p:txBody>
        </p:sp>
        <p:sp>
          <p:nvSpPr>
            <p:cNvPr id="18" name="직사각형 17"/>
            <p:cNvSpPr/>
            <p:nvPr userDrawn="1"/>
          </p:nvSpPr>
          <p:spPr>
            <a:xfrm>
              <a:off x="326703" y="1521435"/>
              <a:ext cx="216024" cy="126376"/>
            </a:xfrm>
            <a:prstGeom prst="rect">
              <a:avLst/>
            </a:prstGeom>
            <a:solidFill>
              <a:srgbClr val="59AA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0" tIns="0" rIns="0" bIns="72000" rtlCol="0" anchor="ctr"/>
            <a:lstStyle/>
            <a:p>
              <a:pPr algn="r"/>
              <a:endParaRPr lang="ko-KR" altLang="en-US" sz="1000" dirty="0">
                <a:latin typeface="Agency FB" panose="020B0503020202020204" pitchFamily="34" charset="0"/>
              </a:endParaRPr>
            </a:p>
          </p:txBody>
        </p:sp>
      </p:grpSp>
      <p:sp>
        <p:nvSpPr>
          <p:cNvPr id="20" name="직사각형 19"/>
          <p:cNvSpPr/>
          <p:nvPr userDrawn="1"/>
        </p:nvSpPr>
        <p:spPr>
          <a:xfrm>
            <a:off x="4032448" y="6350550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fld id="{46A5C3F9-5C7D-4EF5-8F53-66B38DB9C20D}" type="slidenum">
              <a:rPr lang="ko-KR" altLang="en-US" sz="1200" b="1" smtClean="0">
                <a:solidFill>
                  <a:srgbClr val="9ACA3C"/>
                </a:solidFill>
              </a:rPr>
              <a:pPr algn="r"/>
              <a:t>‹#›</a:t>
            </a:fld>
            <a:endParaRPr lang="ko-KR" altLang="en-US" sz="1200" b="1" dirty="0">
              <a:solidFill>
                <a:srgbClr val="9ACA3C"/>
              </a:solidFill>
            </a:endParaRPr>
          </a:p>
        </p:txBody>
      </p:sp>
      <p:cxnSp>
        <p:nvCxnSpPr>
          <p:cNvPr id="22" name="직선 연결선 21"/>
          <p:cNvCxnSpPr/>
          <p:nvPr userDrawn="1"/>
        </p:nvCxnSpPr>
        <p:spPr>
          <a:xfrm>
            <a:off x="755576" y="6309320"/>
            <a:ext cx="7776864" cy="0"/>
          </a:xfrm>
          <a:prstGeom prst="line">
            <a:avLst/>
          </a:prstGeom>
          <a:ln>
            <a:solidFill>
              <a:srgbClr val="9ACA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 userDrawn="1"/>
        </p:nvSpPr>
        <p:spPr>
          <a:xfrm>
            <a:off x="683568" y="6351131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ko-KR" altLang="en-US" sz="1000" b="1" dirty="0" smtClean="0">
                <a:solidFill>
                  <a:srgbClr val="9ACA3C"/>
                </a:solidFill>
              </a:rPr>
              <a:t>창의공학설계</a:t>
            </a:r>
            <a:endParaRPr lang="ko-KR" altLang="en-US" sz="1000" b="1" dirty="0">
              <a:solidFill>
                <a:srgbClr val="9ACA3C"/>
              </a:solidFill>
            </a:endParaRPr>
          </a:p>
        </p:txBody>
      </p:sp>
      <p:sp>
        <p:nvSpPr>
          <p:cNvPr id="24" name="직사각형 23"/>
          <p:cNvSpPr/>
          <p:nvPr userDrawn="1"/>
        </p:nvSpPr>
        <p:spPr>
          <a:xfrm>
            <a:off x="5580112" y="6365938"/>
            <a:ext cx="255577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800" b="1" dirty="0" smtClean="0">
                <a:solidFill>
                  <a:srgbClr val="9ACA3C"/>
                </a:solidFill>
              </a:rPr>
              <a:t>Chapter 03 </a:t>
            </a:r>
            <a:r>
              <a:rPr lang="ko-KR" altLang="en-US" sz="1000" dirty="0" smtClean="0"/>
              <a:t>공학설계와 문제해결</a:t>
            </a:r>
            <a:endParaRPr lang="ko-KR" altLang="en-US" sz="1200" b="1" dirty="0">
              <a:solidFill>
                <a:srgbClr val="009FB4"/>
              </a:solidFill>
            </a:endParaRPr>
          </a:p>
        </p:txBody>
      </p:sp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1207" y="303684"/>
            <a:ext cx="787013" cy="787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7165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5273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9144000" cy="90872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55576" y="346646"/>
            <a:ext cx="7776864" cy="562074"/>
          </a:xfrm>
        </p:spPr>
        <p:txBody>
          <a:bodyPr>
            <a:noAutofit/>
          </a:bodyPr>
          <a:lstStyle>
            <a:lvl1pPr algn="l">
              <a:defRPr sz="2400" b="1" i="1">
                <a:solidFill>
                  <a:srgbClr val="9ACA3C"/>
                </a:solidFill>
                <a:latin typeface="+mj-lt"/>
              </a:defRPr>
            </a:lvl1pPr>
          </a:lstStyle>
          <a:p>
            <a:pPr lvl="0"/>
            <a:r>
              <a:rPr lang="ko-KR" altLang="en-US" dirty="0" smtClean="0"/>
              <a:t>여기서 잠깐</a:t>
            </a:r>
            <a:r>
              <a:rPr lang="en-US" altLang="ko-KR" dirty="0" smtClean="0"/>
              <a:t>!</a:t>
            </a:r>
            <a:endParaRPr lang="ko-KR" altLang="en-US" dirty="0" smtClean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755576" y="1196752"/>
            <a:ext cx="7776864" cy="57606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 b="1">
                <a:solidFill>
                  <a:srgbClr val="1D0BA1"/>
                </a:solidFill>
              </a:defRPr>
            </a:lvl1pPr>
          </a:lstStyle>
          <a:p>
            <a:pPr lvl="0"/>
            <a:r>
              <a:rPr lang="ko-KR" altLang="en-US" dirty="0" smtClean="0"/>
              <a:t>텍스트 스타일을 편집합니다</a:t>
            </a:r>
          </a:p>
        </p:txBody>
      </p:sp>
      <p:sp>
        <p:nvSpPr>
          <p:cNvPr id="11" name="내용 개체 틀 2"/>
          <p:cNvSpPr>
            <a:spLocks noGrp="1"/>
          </p:cNvSpPr>
          <p:nvPr>
            <p:ph idx="14" hasCustomPrompt="1"/>
          </p:nvPr>
        </p:nvSpPr>
        <p:spPr>
          <a:xfrm>
            <a:off x="755576" y="1772816"/>
            <a:ext cx="7776864" cy="36004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Wingdings" pitchFamily="2" charset="2"/>
              <a:buNone/>
              <a:defRPr sz="1800"/>
            </a:lvl1pPr>
          </a:lstStyle>
          <a:p>
            <a:pPr lvl="0"/>
            <a:r>
              <a:rPr lang="ko-KR" altLang="en-US" dirty="0" smtClean="0"/>
              <a:t>텍스트 스타일을 편집합니다</a:t>
            </a:r>
          </a:p>
        </p:txBody>
      </p:sp>
      <p:sp>
        <p:nvSpPr>
          <p:cNvPr id="12" name="직사각형 11"/>
          <p:cNvSpPr/>
          <p:nvPr userDrawn="1"/>
        </p:nvSpPr>
        <p:spPr>
          <a:xfrm>
            <a:off x="4032448" y="6350550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fld id="{46A5C3F9-5C7D-4EF5-8F53-66B38DB9C20D}" type="slidenum">
              <a:rPr lang="ko-KR" altLang="en-US" sz="1200" b="1" smtClean="0">
                <a:solidFill>
                  <a:srgbClr val="9ACA3C"/>
                </a:solidFill>
              </a:rPr>
              <a:pPr algn="r"/>
              <a:t>‹#›</a:t>
            </a:fld>
            <a:endParaRPr lang="ko-KR" altLang="en-US" sz="1200" b="1" dirty="0">
              <a:solidFill>
                <a:srgbClr val="9ACA3C"/>
              </a:solidFill>
            </a:endParaRPr>
          </a:p>
        </p:txBody>
      </p:sp>
      <p:cxnSp>
        <p:nvCxnSpPr>
          <p:cNvPr id="17" name="직선 연결선 16"/>
          <p:cNvCxnSpPr/>
          <p:nvPr userDrawn="1"/>
        </p:nvCxnSpPr>
        <p:spPr>
          <a:xfrm>
            <a:off x="755576" y="6309320"/>
            <a:ext cx="7776864" cy="0"/>
          </a:xfrm>
          <a:prstGeom prst="line">
            <a:avLst/>
          </a:prstGeom>
          <a:ln>
            <a:solidFill>
              <a:srgbClr val="9ACA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683568" y="6351131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ko-KR" altLang="en-US" sz="1000" b="1" dirty="0" smtClean="0">
                <a:solidFill>
                  <a:srgbClr val="9ACA3C"/>
                </a:solidFill>
              </a:rPr>
              <a:t>창의공학설계</a:t>
            </a:r>
            <a:endParaRPr lang="ko-KR" altLang="en-US" sz="1000" b="1" dirty="0">
              <a:solidFill>
                <a:srgbClr val="9ACA3C"/>
              </a:solidFill>
            </a:endParaRPr>
          </a:p>
        </p:txBody>
      </p:sp>
      <p:sp>
        <p:nvSpPr>
          <p:cNvPr id="26" name="직사각형 25"/>
          <p:cNvSpPr/>
          <p:nvPr userDrawn="1"/>
        </p:nvSpPr>
        <p:spPr>
          <a:xfrm>
            <a:off x="5580112" y="6365938"/>
            <a:ext cx="255577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800" b="1" dirty="0" smtClean="0">
                <a:solidFill>
                  <a:srgbClr val="9ACA3C"/>
                </a:solidFill>
              </a:rPr>
              <a:t>Chapter 01 </a:t>
            </a:r>
            <a:r>
              <a:rPr lang="ko-KR" altLang="en-US" sz="1000" dirty="0" smtClean="0"/>
              <a:t>공학설계의 배경</a:t>
            </a:r>
            <a:endParaRPr lang="ko-KR" altLang="en-US" sz="1200" b="1" dirty="0">
              <a:solidFill>
                <a:srgbClr val="009FB4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379" y="332656"/>
            <a:ext cx="864096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128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132AC-1C99-485D-A9CD-14DBD1CE662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C3F9-5C7D-4EF5-8F53-66B38DB9C2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272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rgbClr val="00B050">
            <a:alpha val="4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3484260" y="-4524"/>
            <a:ext cx="2237690" cy="4140409"/>
            <a:chOff x="827584" y="-27384"/>
            <a:chExt cx="2237690" cy="4140409"/>
          </a:xfrm>
        </p:grpSpPr>
        <p:grpSp>
          <p:nvGrpSpPr>
            <p:cNvPr id="4" name="그룹 3"/>
            <p:cNvGrpSpPr/>
            <p:nvPr/>
          </p:nvGrpSpPr>
          <p:grpSpPr>
            <a:xfrm>
              <a:off x="827584" y="1196752"/>
              <a:ext cx="2237690" cy="2916273"/>
              <a:chOff x="662438" y="1225550"/>
              <a:chExt cx="2237690" cy="291627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" name="직사각형 7"/>
              <p:cNvSpPr/>
              <p:nvPr/>
            </p:nvSpPr>
            <p:spPr>
              <a:xfrm rot="21390364">
                <a:off x="662438" y="1225551"/>
                <a:ext cx="2237689" cy="2916272"/>
              </a:xfrm>
              <a:prstGeom prst="rect">
                <a:avLst/>
              </a:prstGeom>
              <a:solidFill>
                <a:srgbClr val="0931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직사각형 8"/>
              <p:cNvSpPr/>
              <p:nvPr/>
            </p:nvSpPr>
            <p:spPr>
              <a:xfrm>
                <a:off x="662439" y="1225550"/>
                <a:ext cx="2237689" cy="29162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" name="직사각형 5"/>
            <p:cNvSpPr/>
            <p:nvPr/>
          </p:nvSpPr>
          <p:spPr>
            <a:xfrm>
              <a:off x="1838416" y="-27384"/>
              <a:ext cx="216024" cy="1525455"/>
            </a:xfrm>
            <a:prstGeom prst="rect">
              <a:avLst/>
            </a:prstGeom>
            <a:solidFill>
              <a:srgbClr val="0A34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0" tIns="0" rIns="0" bIns="72000" rtlCol="0" anchor="ctr"/>
            <a:lstStyle/>
            <a:p>
              <a:pPr algn="r"/>
              <a:r>
                <a:rPr lang="en-US" altLang="ko-KR" sz="1000" b="1" dirty="0" smtClean="0">
                  <a:solidFill>
                    <a:prstClr val="white"/>
                  </a:solidFill>
                  <a:latin typeface="Agency FB" panose="020B0503020202020204" pitchFamily="34" charset="0"/>
                </a:rPr>
                <a:t>Creative Engineering Design</a:t>
              </a:r>
              <a:endParaRPr lang="ko-KR" altLang="en-US" sz="1000" b="1" dirty="0">
                <a:solidFill>
                  <a:prstClr val="white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1838416" y="1496035"/>
              <a:ext cx="216024" cy="126376"/>
            </a:xfrm>
            <a:prstGeom prst="rect">
              <a:avLst/>
            </a:prstGeom>
            <a:solidFill>
              <a:srgbClr val="59AA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0" tIns="0" rIns="0" bIns="72000" rtlCol="0" anchor="ctr"/>
            <a:lstStyle/>
            <a:p>
              <a:pPr algn="r"/>
              <a:endParaRPr lang="ko-KR" altLang="en-US" sz="1000" dirty="0">
                <a:solidFill>
                  <a:prstClr val="white"/>
                </a:solidFill>
                <a:latin typeface="Agency FB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7231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-3359"/>
            <a:ext cx="9144000" cy="980728"/>
          </a:xfrm>
          <a:prstGeom prst="rect">
            <a:avLst/>
          </a:prstGeom>
          <a:solidFill>
            <a:srgbClr val="59AA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55576" y="404664"/>
            <a:ext cx="7776864" cy="562074"/>
          </a:xfrm>
        </p:spPr>
        <p:txBody>
          <a:bodyPr>
            <a:noAutofit/>
          </a:bodyPr>
          <a:lstStyle>
            <a:lvl1pPr algn="l">
              <a:defRPr sz="26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ko-KR" altLang="en-US" dirty="0" smtClean="0"/>
              <a:t>텍스트 스타일을 편집합니다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755576" y="1196752"/>
            <a:ext cx="7776864" cy="57606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 b="1">
                <a:solidFill>
                  <a:srgbClr val="1D0BA1"/>
                </a:solidFill>
              </a:defRPr>
            </a:lvl1pPr>
          </a:lstStyle>
          <a:p>
            <a:pPr lvl="0"/>
            <a:r>
              <a:rPr lang="ko-KR" altLang="en-US" dirty="0" smtClean="0"/>
              <a:t>텍스트 스타일을 편집합니다</a:t>
            </a:r>
          </a:p>
        </p:txBody>
      </p:sp>
      <p:sp>
        <p:nvSpPr>
          <p:cNvPr id="11" name="내용 개체 틀 2"/>
          <p:cNvSpPr>
            <a:spLocks noGrp="1"/>
          </p:cNvSpPr>
          <p:nvPr>
            <p:ph idx="14" hasCustomPrompt="1"/>
          </p:nvPr>
        </p:nvSpPr>
        <p:spPr>
          <a:xfrm>
            <a:off x="755576" y="1772816"/>
            <a:ext cx="7776864" cy="36004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Font typeface="Wingdings" pitchFamily="2" charset="2"/>
              <a:buChar char="§"/>
              <a:defRPr sz="1800"/>
            </a:lvl1pPr>
          </a:lstStyle>
          <a:p>
            <a:pPr lvl="0"/>
            <a:r>
              <a:rPr lang="ko-KR" altLang="en-US" dirty="0" smtClean="0"/>
              <a:t>텍스트 스타일을 편집합니다</a:t>
            </a:r>
          </a:p>
        </p:txBody>
      </p:sp>
      <p:sp>
        <p:nvSpPr>
          <p:cNvPr id="12" name="직사각형 11"/>
          <p:cNvSpPr/>
          <p:nvPr userDrawn="1"/>
        </p:nvSpPr>
        <p:spPr>
          <a:xfrm>
            <a:off x="4032448" y="6350550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fld id="{46A5C3F9-5C7D-4EF5-8F53-66B38DB9C20D}" type="slidenum">
              <a:rPr lang="ko-KR" altLang="en-US" sz="1200" b="1" smtClean="0">
                <a:solidFill>
                  <a:srgbClr val="9ACA3C"/>
                </a:solidFill>
              </a:rPr>
              <a:pPr algn="r"/>
              <a:t>‹#›</a:t>
            </a:fld>
            <a:endParaRPr lang="ko-KR" altLang="en-US" sz="1200" b="1" dirty="0">
              <a:solidFill>
                <a:srgbClr val="9ACA3C"/>
              </a:solidFill>
            </a:endParaRPr>
          </a:p>
        </p:txBody>
      </p:sp>
      <p:cxnSp>
        <p:nvCxnSpPr>
          <p:cNvPr id="17" name="직선 연결선 16"/>
          <p:cNvCxnSpPr/>
          <p:nvPr userDrawn="1"/>
        </p:nvCxnSpPr>
        <p:spPr>
          <a:xfrm>
            <a:off x="755576" y="6309320"/>
            <a:ext cx="7776864" cy="0"/>
          </a:xfrm>
          <a:prstGeom prst="line">
            <a:avLst/>
          </a:prstGeom>
          <a:ln>
            <a:solidFill>
              <a:srgbClr val="9ACA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683568" y="6351131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000" b="1" dirty="0" smtClean="0">
                <a:solidFill>
                  <a:srgbClr val="9ACA3C"/>
                </a:solidFill>
              </a:rPr>
              <a:t>창의공학설계</a:t>
            </a:r>
            <a:endParaRPr lang="ko-KR" altLang="en-US" sz="1000" b="1" dirty="0">
              <a:solidFill>
                <a:srgbClr val="9ACA3C"/>
              </a:solidFill>
            </a:endParaRPr>
          </a:p>
        </p:txBody>
      </p:sp>
      <p:sp>
        <p:nvSpPr>
          <p:cNvPr id="26" name="직사각형 25"/>
          <p:cNvSpPr/>
          <p:nvPr userDrawn="1"/>
        </p:nvSpPr>
        <p:spPr>
          <a:xfrm>
            <a:off x="5580112" y="6365938"/>
            <a:ext cx="255577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800" b="1" dirty="0" smtClean="0">
                <a:solidFill>
                  <a:srgbClr val="9ACA3C"/>
                </a:solidFill>
              </a:rPr>
              <a:t>Chapter 01 </a:t>
            </a:r>
            <a:r>
              <a:rPr lang="ko-KR" altLang="en-US" sz="1000" dirty="0" smtClean="0">
                <a:solidFill>
                  <a:prstClr val="black"/>
                </a:solidFill>
              </a:rPr>
              <a:t>공학설계의 배경</a:t>
            </a:r>
            <a:endParaRPr lang="ko-KR" altLang="en-US" sz="1200" b="1" dirty="0">
              <a:solidFill>
                <a:srgbClr val="009FB4"/>
              </a:solidFill>
            </a:endParaRPr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26703" y="-1984"/>
            <a:ext cx="216024" cy="1649795"/>
            <a:chOff x="326703" y="-1984"/>
            <a:chExt cx="216024" cy="1649795"/>
          </a:xfrm>
        </p:grpSpPr>
        <p:sp>
          <p:nvSpPr>
            <p:cNvPr id="13" name="직사각형 12"/>
            <p:cNvSpPr/>
            <p:nvPr userDrawn="1"/>
          </p:nvSpPr>
          <p:spPr>
            <a:xfrm>
              <a:off x="326703" y="-1984"/>
              <a:ext cx="216024" cy="1525455"/>
            </a:xfrm>
            <a:prstGeom prst="rect">
              <a:avLst/>
            </a:prstGeom>
            <a:solidFill>
              <a:srgbClr val="0A34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0" tIns="0" rIns="0" bIns="72000" rtlCol="0" anchor="ctr"/>
            <a:lstStyle/>
            <a:p>
              <a:pPr algn="r"/>
              <a:r>
                <a:rPr lang="en-US" altLang="ko-KR" sz="1000" b="1" dirty="0" smtClean="0">
                  <a:solidFill>
                    <a:prstClr val="white"/>
                  </a:solidFill>
                  <a:latin typeface="Agency FB" panose="020B0503020202020204" pitchFamily="34" charset="0"/>
                </a:rPr>
                <a:t>Creative Engineering Design</a:t>
              </a:r>
              <a:endParaRPr lang="ko-KR" altLang="en-US" sz="1000" b="1" dirty="0">
                <a:solidFill>
                  <a:prstClr val="white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15" name="직사각형 14"/>
            <p:cNvSpPr/>
            <p:nvPr userDrawn="1"/>
          </p:nvSpPr>
          <p:spPr>
            <a:xfrm>
              <a:off x="326703" y="1521435"/>
              <a:ext cx="216024" cy="126376"/>
            </a:xfrm>
            <a:prstGeom prst="rect">
              <a:avLst/>
            </a:prstGeom>
            <a:solidFill>
              <a:srgbClr val="59AA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0" tIns="0" rIns="0" bIns="72000" rtlCol="0" anchor="ctr"/>
            <a:lstStyle/>
            <a:p>
              <a:pPr algn="r"/>
              <a:endParaRPr lang="ko-KR" altLang="en-US" sz="1000" dirty="0">
                <a:solidFill>
                  <a:prstClr val="white"/>
                </a:solidFill>
                <a:latin typeface="Agency FB" panose="020B0503020202020204" pitchFamily="34" charset="0"/>
              </a:endParaRPr>
            </a:p>
          </p:txBody>
        </p:sp>
      </p:grpSp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1207" y="303684"/>
            <a:ext cx="787013" cy="787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840498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 userDrawn="1"/>
        </p:nvSpPr>
        <p:spPr>
          <a:xfrm>
            <a:off x="0" y="-3360"/>
            <a:ext cx="9144000" cy="1056095"/>
          </a:xfrm>
          <a:prstGeom prst="rect">
            <a:avLst/>
          </a:prstGeom>
          <a:solidFill>
            <a:srgbClr val="59AA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390"/>
            <a:ext cx="9144000" cy="90872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55576" y="346646"/>
            <a:ext cx="7776864" cy="562074"/>
          </a:xfrm>
        </p:spPr>
        <p:txBody>
          <a:bodyPr>
            <a:noAutofit/>
          </a:bodyPr>
          <a:lstStyle>
            <a:lvl1pPr algn="l">
              <a:defRPr sz="2400" b="1" i="1">
                <a:solidFill>
                  <a:srgbClr val="9ACA3C"/>
                </a:solidFill>
                <a:latin typeface="+mj-lt"/>
              </a:defRPr>
            </a:lvl1pPr>
          </a:lstStyle>
          <a:p>
            <a:pPr lvl="0"/>
            <a:r>
              <a:rPr lang="ko-KR" altLang="en-US" dirty="0" smtClean="0"/>
              <a:t>여기서 잠깐</a:t>
            </a:r>
            <a:r>
              <a:rPr lang="en-US" altLang="ko-KR" dirty="0" smtClean="0"/>
              <a:t>!</a:t>
            </a:r>
            <a:endParaRPr lang="ko-KR" altLang="en-US" dirty="0" smtClean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755576" y="1196752"/>
            <a:ext cx="7776864" cy="57606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 b="1">
                <a:solidFill>
                  <a:srgbClr val="1D0BA1"/>
                </a:solidFill>
              </a:defRPr>
            </a:lvl1pPr>
          </a:lstStyle>
          <a:p>
            <a:pPr lvl="0"/>
            <a:r>
              <a:rPr lang="ko-KR" altLang="en-US" dirty="0" smtClean="0"/>
              <a:t>텍스트 스타일을 편집합니다</a:t>
            </a:r>
          </a:p>
        </p:txBody>
      </p:sp>
      <p:sp>
        <p:nvSpPr>
          <p:cNvPr id="11" name="내용 개체 틀 2"/>
          <p:cNvSpPr>
            <a:spLocks noGrp="1"/>
          </p:cNvSpPr>
          <p:nvPr>
            <p:ph idx="14" hasCustomPrompt="1"/>
          </p:nvPr>
        </p:nvSpPr>
        <p:spPr>
          <a:xfrm>
            <a:off x="755576" y="1772816"/>
            <a:ext cx="7776864" cy="36004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Wingdings" pitchFamily="2" charset="2"/>
              <a:buNone/>
              <a:defRPr sz="1800"/>
            </a:lvl1pPr>
          </a:lstStyle>
          <a:p>
            <a:pPr lvl="0"/>
            <a:r>
              <a:rPr lang="ko-KR" altLang="en-US" dirty="0" smtClean="0"/>
              <a:t>텍스트 스타일을 편집합니다</a:t>
            </a:r>
          </a:p>
        </p:txBody>
      </p:sp>
      <p:sp>
        <p:nvSpPr>
          <p:cNvPr id="12" name="직사각형 11"/>
          <p:cNvSpPr/>
          <p:nvPr userDrawn="1"/>
        </p:nvSpPr>
        <p:spPr>
          <a:xfrm>
            <a:off x="4032448" y="6350550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fld id="{46A5C3F9-5C7D-4EF5-8F53-66B38DB9C20D}" type="slidenum">
              <a:rPr lang="ko-KR" altLang="en-US" sz="1200" b="1" smtClean="0">
                <a:solidFill>
                  <a:srgbClr val="9ACA3C"/>
                </a:solidFill>
              </a:rPr>
              <a:pPr algn="r"/>
              <a:t>‹#›</a:t>
            </a:fld>
            <a:endParaRPr lang="ko-KR" altLang="en-US" sz="1200" b="1" dirty="0">
              <a:solidFill>
                <a:srgbClr val="9ACA3C"/>
              </a:solidFill>
            </a:endParaRPr>
          </a:p>
        </p:txBody>
      </p:sp>
      <p:cxnSp>
        <p:nvCxnSpPr>
          <p:cNvPr id="17" name="직선 연결선 16"/>
          <p:cNvCxnSpPr/>
          <p:nvPr userDrawn="1"/>
        </p:nvCxnSpPr>
        <p:spPr>
          <a:xfrm>
            <a:off x="755576" y="6309320"/>
            <a:ext cx="7776864" cy="0"/>
          </a:xfrm>
          <a:prstGeom prst="line">
            <a:avLst/>
          </a:prstGeom>
          <a:ln>
            <a:solidFill>
              <a:srgbClr val="9ACA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 userDrawn="1"/>
        </p:nvSpPr>
        <p:spPr>
          <a:xfrm>
            <a:off x="683568" y="6351131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000" b="1" dirty="0" smtClean="0">
                <a:solidFill>
                  <a:srgbClr val="9ACA3C"/>
                </a:solidFill>
              </a:rPr>
              <a:t>창의공학설계</a:t>
            </a:r>
            <a:endParaRPr lang="ko-KR" altLang="en-US" sz="1000" b="1" dirty="0">
              <a:solidFill>
                <a:srgbClr val="9ACA3C"/>
              </a:solidFill>
            </a:endParaRPr>
          </a:p>
        </p:txBody>
      </p:sp>
      <p:sp>
        <p:nvSpPr>
          <p:cNvPr id="26" name="직사각형 25"/>
          <p:cNvSpPr/>
          <p:nvPr userDrawn="1"/>
        </p:nvSpPr>
        <p:spPr>
          <a:xfrm>
            <a:off x="5580112" y="6365938"/>
            <a:ext cx="255577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800" b="1" dirty="0" smtClean="0">
                <a:solidFill>
                  <a:srgbClr val="9ACA3C"/>
                </a:solidFill>
              </a:rPr>
              <a:t>Chapter 01 </a:t>
            </a:r>
            <a:r>
              <a:rPr lang="ko-KR" altLang="en-US" sz="1000" dirty="0" smtClean="0">
                <a:solidFill>
                  <a:prstClr val="black"/>
                </a:solidFill>
              </a:rPr>
              <a:t>공학설계의 배경</a:t>
            </a:r>
            <a:endParaRPr lang="ko-KR" altLang="en-US" sz="1200" b="1" dirty="0">
              <a:solidFill>
                <a:srgbClr val="009FB4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392" y="165290"/>
            <a:ext cx="864096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6952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132AC-1C99-485D-A9CD-14DBD1CE662C}" type="datetimeFigureOut">
              <a:rPr lang="ko-KR" altLang="en-US" smtClean="0"/>
              <a:pPr/>
              <a:t>2017-02-03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5C3F9-5C7D-4EF5-8F53-66B38DB9C2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372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132AC-1C99-485D-A9CD-14DBD1CE662C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2017-02-03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5C3F9-5C7D-4EF5-8F53-66B38DB9C20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209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A8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2123728" y="332656"/>
            <a:ext cx="5184576" cy="1584176"/>
            <a:chOff x="2051720" y="137853"/>
            <a:chExt cx="5184576" cy="1584176"/>
          </a:xfrm>
        </p:grpSpPr>
        <p:sp>
          <p:nvSpPr>
            <p:cNvPr id="8" name="TextBox 7"/>
            <p:cNvSpPr txBox="1"/>
            <p:nvPr/>
          </p:nvSpPr>
          <p:spPr>
            <a:xfrm>
              <a:off x="5652120" y="1414252"/>
              <a:ext cx="12241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b="1" dirty="0" smtClean="0">
                  <a:solidFill>
                    <a:prstClr val="black"/>
                  </a:solidFill>
                </a:rPr>
                <a:t>김대수 지음</a:t>
              </a:r>
              <a:endParaRPr lang="ko-KR" altLang="en-US" sz="1400" b="1" dirty="0">
                <a:solidFill>
                  <a:prstClr val="black"/>
                </a:solidFill>
              </a:endParaRPr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2051720" y="137853"/>
              <a:ext cx="5184576" cy="1302322"/>
              <a:chOff x="1288471" y="230889"/>
              <a:chExt cx="5184576" cy="1302322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1288471" y="517548"/>
                <a:ext cx="5184576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6000" b="1" spc="-500" dirty="0" smtClean="0">
                    <a:solidFill>
                      <a:prstClr val="black"/>
                    </a:solidFill>
                  </a:rPr>
                  <a:t>창의공학설계</a:t>
                </a:r>
                <a:endParaRPr lang="ko-KR" altLang="en-US" sz="6000" b="1" spc="-5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1288471" y="230889"/>
                <a:ext cx="38164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spc="-100" dirty="0">
                    <a:solidFill>
                      <a:srgbClr val="FF0000"/>
                    </a:solidFill>
                  </a:rPr>
                  <a:t>Creative Engineering Design</a:t>
                </a:r>
                <a:endParaRPr lang="ko-KR" altLang="en-US" b="1" spc="-100" dirty="0">
                  <a:solidFill>
                    <a:srgbClr val="FF0000"/>
                  </a:solidFill>
                </a:endParaRPr>
              </a:p>
            </p:txBody>
          </p:sp>
        </p:grpSp>
      </p:grp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5877272"/>
            <a:ext cx="546032" cy="47514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68" y="1988840"/>
            <a:ext cx="4992043" cy="44371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3476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pc="-150" dirty="0"/>
              <a:t>창의적 아이디어의 발상을 통한 공학문제 해결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ko-KR" altLang="en-US" dirty="0"/>
              <a:t>계란 낙하실험</a:t>
            </a:r>
            <a:r>
              <a:rPr lang="en-US" altLang="ko-KR" dirty="0"/>
              <a:t>(Egg drop experiment)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계란을 </a:t>
            </a:r>
            <a:r>
              <a:rPr lang="ko-KR" altLang="en-US" dirty="0"/>
              <a:t>낙하시켰을 때 깨지지 않는 방법을 설계하고 구현</a:t>
            </a:r>
          </a:p>
          <a:p>
            <a:pPr fontAlgn="base"/>
            <a:r>
              <a:rPr lang="ko-KR" altLang="en-US" dirty="0" smtClean="0"/>
              <a:t>높은 </a:t>
            </a:r>
            <a:r>
              <a:rPr lang="ko-KR" altLang="en-US" dirty="0"/>
              <a:t>사다리 또는 </a:t>
            </a:r>
            <a:r>
              <a:rPr lang="en-US" altLang="ko-KR" dirty="0"/>
              <a:t>3</a:t>
            </a:r>
            <a:r>
              <a:rPr lang="ko-KR" altLang="en-US" dirty="0"/>
              <a:t>층 정도의 건물에서 계란 낙하</a:t>
            </a:r>
          </a:p>
          <a:p>
            <a:endParaRPr lang="ko-KR" altLang="en-US" dirty="0"/>
          </a:p>
        </p:txBody>
      </p:sp>
      <p:pic>
        <p:nvPicPr>
          <p:cNvPr id="6147" name="Picture 3" descr="C:\Users\Administrator\Desktop\창의공학설계-9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564904"/>
            <a:ext cx="4852988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계란 낙하실험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1. </a:t>
            </a:r>
            <a:r>
              <a:rPr lang="ko-KR" altLang="en-US" dirty="0"/>
              <a:t>직관적인 수준의 방법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 smtClean="0"/>
              <a:t>비교적 </a:t>
            </a:r>
            <a:r>
              <a:rPr lang="ko-KR" altLang="en-US" dirty="0"/>
              <a:t>직관적이고 낮은 수준의 아이디어를 적용한 방법</a:t>
            </a:r>
          </a:p>
          <a:p>
            <a:endParaRPr lang="ko-KR" altLang="en-US" dirty="0"/>
          </a:p>
        </p:txBody>
      </p:sp>
      <p:pic>
        <p:nvPicPr>
          <p:cNvPr id="7170" name="Picture 2" descr="C:\Users\Administrator\Desktop\창의공학설계-95-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651" y="2276872"/>
            <a:ext cx="4327525" cy="3243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계란 낙하실험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2. </a:t>
            </a:r>
            <a:r>
              <a:rPr lang="ko-KR" altLang="en-US" dirty="0"/>
              <a:t>종이나 </a:t>
            </a:r>
            <a:r>
              <a:rPr lang="ko-KR" altLang="en-US" dirty="0" err="1"/>
              <a:t>완충재를</a:t>
            </a:r>
            <a:r>
              <a:rPr lang="ko-KR" altLang="en-US" dirty="0"/>
              <a:t> 이용하는 방법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낙하 </a:t>
            </a:r>
            <a:r>
              <a:rPr lang="ko-KR" altLang="en-US" dirty="0"/>
              <a:t>시 충격 완화</a:t>
            </a:r>
          </a:p>
          <a:p>
            <a:pPr fontAlgn="base"/>
            <a:r>
              <a:rPr lang="ko-KR" altLang="en-US" dirty="0" smtClean="0"/>
              <a:t>높지 </a:t>
            </a:r>
            <a:r>
              <a:rPr lang="ko-KR" altLang="en-US" dirty="0"/>
              <a:t>않은 경우의 낙하에서 유용한 방법</a:t>
            </a:r>
          </a:p>
          <a:p>
            <a:endParaRPr lang="ko-KR" altLang="en-US" dirty="0"/>
          </a:p>
        </p:txBody>
      </p:sp>
      <p:pic>
        <p:nvPicPr>
          <p:cNvPr id="21506" name="Picture 2" descr="C:\Users\Administrator\Desktop\창의공학설계-9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108" y="2643182"/>
            <a:ext cx="4170362" cy="290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계란 낙하실험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3. </a:t>
            </a:r>
            <a:r>
              <a:rPr lang="ko-KR" altLang="en-US" dirty="0"/>
              <a:t>용기에 담는 아이디어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 smtClean="0"/>
              <a:t>용기에 </a:t>
            </a:r>
            <a:r>
              <a:rPr lang="ko-KR" altLang="en-US" dirty="0"/>
              <a:t>담은 뒤 이쑤시개로 고정하면 낙하 충격을 더욱 경감</a:t>
            </a:r>
          </a:p>
          <a:p>
            <a:endParaRPr lang="ko-KR" altLang="en-US" dirty="0"/>
          </a:p>
        </p:txBody>
      </p:sp>
      <p:pic>
        <p:nvPicPr>
          <p:cNvPr id="22530" name="Picture 2" descr="C:\Users\Administrator\Desktop\창의공학설계-96-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59"/>
          <a:stretch/>
        </p:blipFill>
        <p:spPr bwMode="auto">
          <a:xfrm>
            <a:off x="2051720" y="2204864"/>
            <a:ext cx="4316412" cy="1858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1" name="Picture 3" descr="C:\Users\Administrator\Desktop\창의공학설계-9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417" y="3953794"/>
            <a:ext cx="4217988" cy="190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780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계란 낙하실험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4. </a:t>
            </a:r>
            <a:r>
              <a:rPr lang="ko-KR" altLang="en-US" dirty="0"/>
              <a:t>낙하산을 활용하는 아이디어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계란의 </a:t>
            </a:r>
            <a:r>
              <a:rPr lang="ko-KR" altLang="en-US" dirty="0"/>
              <a:t>낙하 속도 감소</a:t>
            </a:r>
          </a:p>
          <a:p>
            <a:pPr fontAlgn="base"/>
            <a:r>
              <a:rPr lang="ko-KR" altLang="en-US" dirty="0" smtClean="0"/>
              <a:t>공기저항을 </a:t>
            </a:r>
            <a:r>
              <a:rPr lang="ko-KR" altLang="en-US" dirty="0"/>
              <a:t>크게 하므로 높은 곳에서의 낙하에서 유용</a:t>
            </a:r>
          </a:p>
          <a:p>
            <a:pPr fontAlgn="base"/>
            <a:r>
              <a:rPr lang="en-US" altLang="ko-KR" dirty="0" smtClean="0"/>
              <a:t>16</a:t>
            </a:r>
            <a:r>
              <a:rPr lang="ko-KR" altLang="en-US" dirty="0"/>
              <a:t>세기 초 레오나르도 다빈치가 스케치</a:t>
            </a:r>
          </a:p>
          <a:p>
            <a:endParaRPr lang="ko-KR" altLang="en-US" dirty="0"/>
          </a:p>
        </p:txBody>
      </p:sp>
      <p:pic>
        <p:nvPicPr>
          <p:cNvPr id="23554" name="Picture 2" descr="C:\Users\Administrator\Desktop\창의공학설계-97-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852936"/>
            <a:ext cx="3831059" cy="3244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780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계란 낙하실험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5. </a:t>
            </a:r>
            <a:r>
              <a:rPr lang="ko-KR" altLang="en-US" dirty="0"/>
              <a:t>빨대를 이용하는 방법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비교적 </a:t>
            </a:r>
            <a:r>
              <a:rPr lang="ko-KR" altLang="en-US" dirty="0"/>
              <a:t>낮은 위치의 낙하에서 유용한 방법</a:t>
            </a:r>
          </a:p>
          <a:p>
            <a:pPr fontAlgn="base"/>
            <a:r>
              <a:rPr lang="ko-KR" altLang="en-US" dirty="0" smtClean="0"/>
              <a:t>입체적으로 </a:t>
            </a:r>
            <a:r>
              <a:rPr lang="ko-KR" altLang="en-US" dirty="0"/>
              <a:t>만들 경우 빨대의 탄력에 따라 충격이 많이 감소</a:t>
            </a:r>
          </a:p>
          <a:p>
            <a:endParaRPr lang="ko-KR" altLang="en-US" dirty="0"/>
          </a:p>
        </p:txBody>
      </p:sp>
      <p:pic>
        <p:nvPicPr>
          <p:cNvPr id="24578" name="Picture 2" descr="C:\Users\Administrator\Desktop\창의공학설계-9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5705" y="2536329"/>
            <a:ext cx="4144962" cy="3548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780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계란 낙하실험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6. </a:t>
            </a:r>
            <a:r>
              <a:rPr lang="ko-KR" altLang="en-US" dirty="0"/>
              <a:t>풍선을 이용하는 방법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 smtClean="0"/>
              <a:t>낙하산을 </a:t>
            </a:r>
            <a:r>
              <a:rPr lang="ko-KR" altLang="en-US" dirty="0"/>
              <a:t>이용하는 것처럼 낙하 속도 감소</a:t>
            </a:r>
          </a:p>
          <a:p>
            <a:endParaRPr lang="ko-KR" altLang="en-US" dirty="0"/>
          </a:p>
        </p:txBody>
      </p:sp>
      <p:pic>
        <p:nvPicPr>
          <p:cNvPr id="25602" name="Picture 2" descr="C:\Users\Administrator\Desktop\창의공학설계-98-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582" y="2232967"/>
            <a:ext cx="4181475" cy="192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780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계란 낙하실험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7. </a:t>
            </a:r>
            <a:r>
              <a:rPr lang="ko-KR" altLang="en-US" dirty="0"/>
              <a:t>이쑤시개나 나무젓가락에 의한 방법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 smtClean="0"/>
              <a:t>입체적인 </a:t>
            </a:r>
            <a:r>
              <a:rPr lang="ko-KR" altLang="en-US" dirty="0"/>
              <a:t>구조로 인해 낙하 시 충격 완화</a:t>
            </a:r>
          </a:p>
          <a:p>
            <a:endParaRPr lang="ko-KR" altLang="en-US" dirty="0"/>
          </a:p>
        </p:txBody>
      </p:sp>
      <p:pic>
        <p:nvPicPr>
          <p:cNvPr id="26626" name="Picture 2" descr="C:\Users\Administrator\Desktop\창의공학설계-9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132856"/>
            <a:ext cx="4157662" cy="364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780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ko-KR" dirty="0"/>
              <a:t>1.3 </a:t>
            </a:r>
            <a:r>
              <a:rPr lang="ko-KR" altLang="en-US" dirty="0"/>
              <a:t>공학적 발명과 혁신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(1) </a:t>
            </a:r>
            <a:r>
              <a:rPr lang="ko-KR" altLang="en-US" dirty="0"/>
              <a:t>발명과 혁신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/>
              <a:t>발명</a:t>
            </a:r>
            <a:r>
              <a:rPr lang="en-US" altLang="ko-KR" dirty="0"/>
              <a:t>(invention)</a:t>
            </a:r>
            <a:endParaRPr lang="ko-KR" altLang="en-US" dirty="0"/>
          </a:p>
          <a:p>
            <a:pPr marL="0" indent="0" fontAlgn="base">
              <a:buNone/>
            </a:pPr>
            <a:r>
              <a:rPr lang="en-US" altLang="ko-KR" dirty="0" smtClean="0"/>
              <a:t>  - </a:t>
            </a:r>
            <a:r>
              <a:rPr lang="ko-KR" altLang="en-US" dirty="0"/>
              <a:t>지식이나 법칙을 이용하여 새로운 방법이나 수단을 만들어내는 것</a:t>
            </a:r>
          </a:p>
          <a:p>
            <a:pPr marL="0" indent="0" fontAlgn="base">
              <a:buNone/>
            </a:pPr>
            <a:r>
              <a:rPr lang="en-US" altLang="ko-KR" dirty="0" smtClean="0"/>
              <a:t>  - </a:t>
            </a:r>
            <a:r>
              <a:rPr lang="ko-KR" altLang="en-US" dirty="0" smtClean="0"/>
              <a:t>연구와 </a:t>
            </a:r>
            <a:r>
              <a:rPr lang="ko-KR" altLang="en-US" dirty="0"/>
              <a:t>실험을 통해 처음으로 만들어진 장치나 </a:t>
            </a:r>
            <a:r>
              <a:rPr lang="ko-KR" altLang="en-US" dirty="0" smtClean="0"/>
              <a:t>과정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800" dirty="0"/>
          </a:p>
          <a:p>
            <a:pPr fontAlgn="base"/>
            <a:r>
              <a:rPr lang="ko-KR" altLang="en-US" dirty="0"/>
              <a:t>혁신</a:t>
            </a:r>
            <a:r>
              <a:rPr lang="en-US" altLang="ko-KR" dirty="0"/>
              <a:t>(innovation)</a:t>
            </a:r>
            <a:endParaRPr lang="ko-KR" altLang="en-US" dirty="0"/>
          </a:p>
          <a:p>
            <a:pPr marL="0" indent="0" fontAlgn="base">
              <a:buNone/>
            </a:pPr>
            <a:r>
              <a:rPr lang="en-US" altLang="ko-KR" dirty="0" smtClean="0"/>
              <a:t>  - </a:t>
            </a:r>
            <a:r>
              <a:rPr lang="ko-KR" altLang="en-US" dirty="0"/>
              <a:t>새로운 아이디어를 적용하여 기존 시스템의 성능을 향상시키는 것</a:t>
            </a:r>
          </a:p>
          <a:p>
            <a:pPr marL="0" indent="0" fontAlgn="base">
              <a:buNone/>
            </a:pPr>
            <a:r>
              <a:rPr lang="en-US" altLang="ko-KR" dirty="0" smtClean="0"/>
              <a:t>  - </a:t>
            </a:r>
            <a:r>
              <a:rPr lang="ko-KR" altLang="en-US" dirty="0"/>
              <a:t>기존에 있는 장치나 과정을 새로운 아이디어로 개선하는 일</a:t>
            </a:r>
          </a:p>
          <a:p>
            <a:endParaRPr lang="ko-KR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108" y="4357694"/>
            <a:ext cx="3612241" cy="10001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9780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공학적 발명과 혁신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ko-KR" altLang="en-US" dirty="0"/>
              <a:t>발명과 혁신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미국의 </a:t>
            </a:r>
            <a:r>
              <a:rPr lang="ko-KR" altLang="en-US" dirty="0"/>
              <a:t>‘</a:t>
            </a:r>
            <a:r>
              <a:rPr lang="en-US" altLang="ko-KR" dirty="0"/>
              <a:t>MIT </a:t>
            </a:r>
            <a:r>
              <a:rPr lang="ko-KR" altLang="en-US" dirty="0"/>
              <a:t>미디어 랩’ 소장을 지낸 </a:t>
            </a:r>
            <a:r>
              <a:rPr lang="ko-KR" altLang="en-US" dirty="0" err="1"/>
              <a:t>프랭크</a:t>
            </a:r>
            <a:r>
              <a:rPr lang="ko-KR" altLang="en-US" dirty="0"/>
              <a:t> 모스 </a:t>
            </a:r>
            <a:r>
              <a:rPr lang="ko-KR" altLang="en-US" dirty="0" smtClean="0"/>
              <a:t>박사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500" dirty="0"/>
          </a:p>
          <a:p>
            <a:pPr marL="0" indent="0" fontAlgn="base">
              <a:buNone/>
            </a:pPr>
            <a:r>
              <a:rPr lang="ko-KR" altLang="en-US" dirty="0" smtClean="0"/>
              <a:t>    “</a:t>
            </a:r>
            <a:r>
              <a:rPr lang="ko-KR" altLang="en-US" dirty="0"/>
              <a:t>발명은 새로운 생각과 기술을 고안하고 창의적으로 만들어내는 일”</a:t>
            </a:r>
          </a:p>
          <a:p>
            <a:pPr marL="0" indent="0" fontAlgn="base">
              <a:buNone/>
            </a:pPr>
            <a:r>
              <a:rPr lang="ko-KR" altLang="en-US" dirty="0" smtClean="0"/>
              <a:t>    “</a:t>
            </a:r>
            <a:r>
              <a:rPr lang="ko-KR" altLang="en-US" dirty="0"/>
              <a:t>혁신은 발명된 생각과 기술을 현실 세계에 쓰이게 만드는 것</a:t>
            </a:r>
            <a:r>
              <a:rPr lang="ko-KR" altLang="en-US" dirty="0" smtClean="0"/>
              <a:t>”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800" dirty="0"/>
          </a:p>
          <a:p>
            <a:pPr fontAlgn="base"/>
            <a:r>
              <a:rPr lang="ko-KR" altLang="en-US" dirty="0" smtClean="0"/>
              <a:t>발명과 </a:t>
            </a:r>
            <a:r>
              <a:rPr lang="ko-KR" altLang="en-US" dirty="0"/>
              <a:t>혁신의 예</a:t>
            </a:r>
          </a:p>
          <a:p>
            <a:endParaRPr lang="ko-KR" altLang="en-US" dirty="0"/>
          </a:p>
        </p:txBody>
      </p:sp>
      <p:pic>
        <p:nvPicPr>
          <p:cNvPr id="27651" name="Picture 3" descr="C:\Users\Administrator\Desktop\창의공학설계\창의공학설계_그림파일\3장\그림3-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664" y="4170710"/>
            <a:ext cx="2571750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652" name="Picture 4" descr="C:\Users\Administrator\Desktop\창의공학설계\창의공학설계_그림파일\3장\그림3-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342" y="3194397"/>
            <a:ext cx="2547938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780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732729" y="1640050"/>
            <a:ext cx="1775375" cy="1572926"/>
            <a:chOff x="3900337" y="1553300"/>
            <a:chExt cx="1775375" cy="1572926"/>
          </a:xfrm>
        </p:grpSpPr>
        <p:sp>
          <p:nvSpPr>
            <p:cNvPr id="4" name="직사각형 3"/>
            <p:cNvSpPr/>
            <p:nvPr/>
          </p:nvSpPr>
          <p:spPr>
            <a:xfrm>
              <a:off x="3900337" y="1679676"/>
              <a:ext cx="1775375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8800" b="1" spc="-500" dirty="0" smtClean="0">
                  <a:solidFill>
                    <a:srgbClr val="92D050"/>
                  </a:solidFill>
                </a:rPr>
                <a:t>03</a:t>
              </a:r>
              <a:endParaRPr lang="ko-KR" altLang="en-US" b="1" spc="-500" dirty="0">
                <a:solidFill>
                  <a:srgbClr val="92D050"/>
                </a:solidFill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4103948" y="1553300"/>
              <a:ext cx="136815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spc="-110" dirty="0" smtClean="0">
                  <a:solidFill>
                    <a:srgbClr val="002060"/>
                  </a:solidFill>
                </a:rPr>
                <a:t>CHAPTER</a:t>
              </a:r>
              <a:endParaRPr lang="ko-KR" altLang="en-US" b="1" spc="-110" dirty="0">
                <a:solidFill>
                  <a:srgbClr val="002060"/>
                </a:solidFill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247963" y="1922632"/>
              <a:ext cx="1080120" cy="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>
            <a:xfrm>
              <a:off x="4247963" y="2937134"/>
              <a:ext cx="1080120" cy="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내용 개체 틀 2"/>
          <p:cNvSpPr txBox="1">
            <a:spLocks/>
          </p:cNvSpPr>
          <p:nvPr/>
        </p:nvSpPr>
        <p:spPr>
          <a:xfrm>
            <a:off x="878904" y="5445224"/>
            <a:ext cx="8229600" cy="1080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200" b="1" dirty="0">
                <a:solidFill>
                  <a:prstClr val="black"/>
                </a:solidFill>
              </a:rPr>
              <a:t>제</a:t>
            </a:r>
            <a:r>
              <a:rPr lang="en-US" altLang="ko-KR" sz="1200" b="1" dirty="0">
                <a:solidFill>
                  <a:prstClr val="black"/>
                </a:solidFill>
              </a:rPr>
              <a:t>3</a:t>
            </a:r>
            <a:r>
              <a:rPr lang="ko-KR" altLang="en-US" sz="1200" b="1" dirty="0">
                <a:solidFill>
                  <a:prstClr val="black"/>
                </a:solidFill>
              </a:rPr>
              <a:t>장에서는 공학설계와 문제해결에 관련된 주제들을 다룬다</a:t>
            </a:r>
            <a:r>
              <a:rPr lang="en-US" altLang="ko-KR" sz="1200" b="1" dirty="0">
                <a:solidFill>
                  <a:prstClr val="black"/>
                </a:solidFill>
              </a:rPr>
              <a:t>. </a:t>
            </a:r>
            <a:r>
              <a:rPr lang="ko-KR" altLang="en-US" sz="1200" b="1" dirty="0">
                <a:solidFill>
                  <a:prstClr val="black"/>
                </a:solidFill>
              </a:rPr>
              <a:t>이를 위해 공학설계에 있어서의 발명과</a:t>
            </a:r>
          </a:p>
          <a:p>
            <a:pPr marL="0" indent="0">
              <a:buNone/>
            </a:pPr>
            <a:r>
              <a:rPr lang="ko-KR" altLang="en-US" sz="1200" b="1" dirty="0">
                <a:solidFill>
                  <a:prstClr val="black"/>
                </a:solidFill>
              </a:rPr>
              <a:t>혁신</a:t>
            </a:r>
            <a:r>
              <a:rPr lang="en-US" altLang="ko-KR" sz="1200" b="1" dirty="0">
                <a:solidFill>
                  <a:prstClr val="black"/>
                </a:solidFill>
              </a:rPr>
              <a:t>, </a:t>
            </a:r>
            <a:r>
              <a:rPr lang="ko-KR" altLang="en-US" sz="1200" b="1" dirty="0">
                <a:solidFill>
                  <a:prstClr val="black"/>
                </a:solidFill>
              </a:rPr>
              <a:t>공학적 문제해결의 방법</a:t>
            </a:r>
            <a:r>
              <a:rPr lang="en-US" altLang="ko-KR" sz="1200" b="1" dirty="0">
                <a:solidFill>
                  <a:prstClr val="black"/>
                </a:solidFill>
              </a:rPr>
              <a:t>, </a:t>
            </a:r>
            <a:r>
              <a:rPr lang="ko-KR" altLang="en-US" sz="1200" b="1" dirty="0">
                <a:solidFill>
                  <a:prstClr val="black"/>
                </a:solidFill>
              </a:rPr>
              <a:t>그리고 열린 사고력 문제해결 등을 살펴본다</a:t>
            </a:r>
            <a:r>
              <a:rPr lang="en-US" altLang="ko-KR" sz="1200" b="1" dirty="0">
                <a:solidFill>
                  <a:prstClr val="black"/>
                </a:solidFill>
              </a:rPr>
              <a:t>.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018492" y="4318720"/>
            <a:ext cx="4572000" cy="7848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500" b="1" dirty="0">
                <a:solidFill>
                  <a:srgbClr val="002060"/>
                </a:solidFill>
              </a:rPr>
              <a:t>3.1 </a:t>
            </a:r>
            <a:r>
              <a:rPr lang="ko-KR" altLang="en-US" sz="1500" b="1" dirty="0">
                <a:solidFill>
                  <a:srgbClr val="002060"/>
                </a:solidFill>
              </a:rPr>
              <a:t>공학설계에 있어서의 발명과 혁신</a:t>
            </a:r>
          </a:p>
          <a:p>
            <a:r>
              <a:rPr lang="en-US" altLang="ko-KR" sz="1500" b="1" dirty="0">
                <a:solidFill>
                  <a:srgbClr val="002060"/>
                </a:solidFill>
              </a:rPr>
              <a:t>3.2 </a:t>
            </a:r>
            <a:r>
              <a:rPr lang="ko-KR" altLang="en-US" sz="1500" b="1" dirty="0">
                <a:solidFill>
                  <a:srgbClr val="002060"/>
                </a:solidFill>
              </a:rPr>
              <a:t>공학적 문제해결의 방법</a:t>
            </a:r>
          </a:p>
          <a:p>
            <a:r>
              <a:rPr lang="en-US" altLang="ko-KR" sz="1500" b="1" dirty="0">
                <a:solidFill>
                  <a:srgbClr val="002060"/>
                </a:solidFill>
              </a:rPr>
              <a:t>3.3 </a:t>
            </a:r>
            <a:r>
              <a:rPr lang="ko-KR" altLang="en-US" sz="1500" b="1" dirty="0">
                <a:solidFill>
                  <a:srgbClr val="002060"/>
                </a:solidFill>
              </a:rPr>
              <a:t>열린 사고력 문제해결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91880" y="3140968"/>
            <a:ext cx="22322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rgbClr val="002060"/>
                </a:solidFill>
              </a:rPr>
              <a:t>공학설계와</a:t>
            </a:r>
            <a:endParaRPr lang="en-US" altLang="ko-KR" sz="2400" b="1" dirty="0" smtClean="0">
              <a:solidFill>
                <a:srgbClr val="002060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rgbClr val="002060"/>
                </a:solidFill>
              </a:rPr>
              <a:t>문제해결</a:t>
            </a:r>
            <a:endParaRPr lang="en-US" altLang="ko-KR" sz="2400" b="1" dirty="0" smtClean="0">
              <a:solidFill>
                <a:srgbClr val="002060"/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971600" y="5373216"/>
            <a:ext cx="7272808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184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공학적 발명과 혁신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(2) </a:t>
            </a:r>
            <a:r>
              <a:rPr lang="ko-KR" altLang="en-US" dirty="0"/>
              <a:t>공학적 혁신의 배경과 동기 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ko-KR" altLang="en-US" dirty="0"/>
              <a:t>패러다임 변화</a:t>
            </a:r>
            <a:r>
              <a:rPr lang="en-US" altLang="ko-KR" dirty="0"/>
              <a:t>(paradigm change</a:t>
            </a:r>
            <a:r>
              <a:rPr lang="en-US" altLang="ko-KR" dirty="0" smtClean="0"/>
              <a:t>)</a:t>
            </a:r>
          </a:p>
          <a:p>
            <a:pPr marL="0" indent="0" fontAlgn="base">
              <a:buNone/>
            </a:pPr>
            <a:endParaRPr lang="ko-KR" altLang="en-US" sz="800" dirty="0"/>
          </a:p>
          <a:p>
            <a:pPr fontAlgn="base"/>
            <a:r>
              <a:rPr lang="ko-KR" altLang="en-US" dirty="0" smtClean="0"/>
              <a:t>새롭고 </a:t>
            </a:r>
            <a:r>
              <a:rPr lang="ko-KR" altLang="en-US" dirty="0"/>
              <a:t>혁신적인 제품에 대한 끊임없는 요구</a:t>
            </a:r>
          </a:p>
          <a:p>
            <a:pPr fontAlgn="base"/>
            <a:r>
              <a:rPr lang="ko-KR" altLang="en-US" dirty="0" smtClean="0"/>
              <a:t>시대적으로 </a:t>
            </a:r>
            <a:r>
              <a:rPr lang="ko-KR" altLang="en-US" dirty="0"/>
              <a:t>가장 보편성을 가진 사고유형</a:t>
            </a:r>
          </a:p>
          <a:p>
            <a:pPr fontAlgn="base"/>
            <a:r>
              <a:rPr lang="ko-KR" altLang="en-US" dirty="0" smtClean="0"/>
              <a:t>패러다임은 </a:t>
            </a:r>
            <a:r>
              <a:rPr lang="ko-KR" altLang="en-US" dirty="0"/>
              <a:t>시간의 흐름에 따라 변함</a:t>
            </a:r>
          </a:p>
          <a:p>
            <a:endParaRPr lang="ko-KR" altLang="en-US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3486522"/>
            <a:ext cx="3152775" cy="59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4077072"/>
            <a:ext cx="2667000" cy="130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공학적 발명과 혁신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ko-KR" altLang="en-US" dirty="0"/>
              <a:t>패러다임 변화의 주요 예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태엽 </a:t>
            </a:r>
            <a:r>
              <a:rPr lang="ko-KR" altLang="en-US" dirty="0"/>
              <a:t>시계가 전자시계 또는 디지털시계로 바뀜</a:t>
            </a:r>
          </a:p>
          <a:p>
            <a:pPr fontAlgn="base"/>
            <a:r>
              <a:rPr lang="ko-KR" altLang="en-US" dirty="0" smtClean="0"/>
              <a:t>진공관에서 </a:t>
            </a:r>
            <a:r>
              <a:rPr lang="ko-KR" altLang="en-US" dirty="0"/>
              <a:t>트랜지스터</a:t>
            </a:r>
            <a:r>
              <a:rPr lang="en-US" altLang="ko-KR" dirty="0"/>
              <a:t>, IC, VLSI </a:t>
            </a:r>
            <a:r>
              <a:rPr lang="ko-KR" altLang="en-US" dirty="0"/>
              <a:t>칩 등의 패러다임으로 발전</a:t>
            </a:r>
          </a:p>
          <a:p>
            <a:pPr fontAlgn="base"/>
            <a:r>
              <a:rPr lang="ko-KR" altLang="en-US" dirty="0" smtClean="0"/>
              <a:t>일반전화기가 </a:t>
            </a:r>
            <a:r>
              <a:rPr lang="ko-KR" altLang="en-US" dirty="0"/>
              <a:t>무선 전화기</a:t>
            </a:r>
            <a:r>
              <a:rPr lang="en-US" altLang="ko-KR" dirty="0"/>
              <a:t>, </a:t>
            </a:r>
            <a:r>
              <a:rPr lang="ko-KR" altLang="en-US" dirty="0"/>
              <a:t>휴대폰을 거쳐 스마트 </a:t>
            </a:r>
            <a:r>
              <a:rPr lang="ko-KR" altLang="en-US" dirty="0" err="1"/>
              <a:t>폰이</a:t>
            </a:r>
            <a:r>
              <a:rPr lang="ko-KR" altLang="en-US" dirty="0"/>
              <a:t> 대세</a:t>
            </a:r>
          </a:p>
          <a:p>
            <a:pPr fontAlgn="base"/>
            <a:r>
              <a:rPr lang="ko-KR" altLang="en-US" dirty="0" smtClean="0"/>
              <a:t>타자기의 </a:t>
            </a:r>
            <a:r>
              <a:rPr lang="ko-KR" altLang="en-US" dirty="0"/>
              <a:t>기능을 개인용 컴퓨터의 워드프로세서가 대체</a:t>
            </a:r>
          </a:p>
          <a:p>
            <a:pPr fontAlgn="base"/>
            <a:r>
              <a:rPr lang="ko-KR" altLang="en-US" dirty="0" smtClean="0"/>
              <a:t>손으로 </a:t>
            </a:r>
            <a:r>
              <a:rPr lang="ko-KR" altLang="en-US" dirty="0"/>
              <a:t>써서 연하장을 보내다가 </a:t>
            </a:r>
            <a:r>
              <a:rPr lang="ko-KR" altLang="en-US" dirty="0" err="1"/>
              <a:t>이메일과</a:t>
            </a:r>
            <a:r>
              <a:rPr lang="ko-KR" altLang="en-US" dirty="0"/>
              <a:t> </a:t>
            </a:r>
            <a:r>
              <a:rPr lang="en-US" altLang="ko-KR" dirty="0"/>
              <a:t>SNS</a:t>
            </a:r>
            <a:r>
              <a:rPr lang="ko-KR" altLang="en-US" dirty="0"/>
              <a:t>로 대체</a:t>
            </a:r>
          </a:p>
          <a:p>
            <a:endParaRPr lang="ko-KR" altLang="en-US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789040"/>
            <a:ext cx="1704975" cy="180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6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068" y="3796655"/>
            <a:ext cx="1266825" cy="176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공학적 발명과 혁신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(3) </a:t>
            </a:r>
            <a:r>
              <a:rPr lang="ko-KR" altLang="en-US" dirty="0"/>
              <a:t>공학적 혁신을 잘할 수 있는 방법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개인의 </a:t>
            </a:r>
            <a:r>
              <a:rPr lang="ko-KR" altLang="en-US" dirty="0"/>
              <a:t>습관이나 경험에 사로잡히지 않는다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 err="1" smtClean="0"/>
              <a:t>브레인스토밍을</a:t>
            </a:r>
            <a:r>
              <a:rPr lang="ko-KR" altLang="en-US" dirty="0" smtClean="0"/>
              <a:t> </a:t>
            </a:r>
            <a:r>
              <a:rPr lang="ko-KR" altLang="en-US" dirty="0"/>
              <a:t>통해 팀의 의견을 공유한다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 smtClean="0"/>
              <a:t>변화에 </a:t>
            </a:r>
            <a:r>
              <a:rPr lang="ko-KR" altLang="en-US" dirty="0"/>
              <a:t>대한 공포를 극복하고</a:t>
            </a:r>
            <a:r>
              <a:rPr lang="en-US" altLang="ko-KR" dirty="0"/>
              <a:t>, </a:t>
            </a:r>
            <a:r>
              <a:rPr lang="ko-KR" altLang="en-US" dirty="0"/>
              <a:t>실패를 두려워하지 않는다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 smtClean="0"/>
              <a:t>다른 </a:t>
            </a:r>
            <a:r>
              <a:rPr lang="ko-KR" altLang="en-US" dirty="0"/>
              <a:t>사례의 실패 원인을 분석하여 적용한다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30722" name="Picture 2" descr="C:\Users\Administrator\Desktop\창의공학설계-10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3284984"/>
            <a:ext cx="4308723" cy="230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공학적 발명과 혁신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(4) </a:t>
            </a:r>
            <a:r>
              <a:rPr lang="ko-KR" altLang="en-US" dirty="0"/>
              <a:t>공학설계에서의 창의적 사고의 장벽을 극복하는 방법들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불필요한 </a:t>
            </a:r>
            <a:r>
              <a:rPr lang="ko-KR" altLang="en-US" dirty="0"/>
              <a:t>제한조건을 가능하면 설정하지 않는다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 smtClean="0"/>
              <a:t>선입견과 </a:t>
            </a:r>
            <a:r>
              <a:rPr lang="ko-KR" altLang="en-US" dirty="0"/>
              <a:t>틀에 박힌 생각을 버린다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 smtClean="0"/>
              <a:t>통상적이지 </a:t>
            </a:r>
            <a:r>
              <a:rPr lang="ko-KR" altLang="en-US" dirty="0"/>
              <a:t>않은 다양한 형태의 풀이 방법들을 생각해본다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 smtClean="0"/>
              <a:t>복잡한 </a:t>
            </a:r>
            <a:r>
              <a:rPr lang="ko-KR" altLang="en-US" dirty="0"/>
              <a:t>문제의 경우 여러 부분으로 나눠 차례로 풀어나간다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 smtClean="0"/>
              <a:t>아이디어를 </a:t>
            </a:r>
            <a:r>
              <a:rPr lang="ko-KR" altLang="en-US" dirty="0"/>
              <a:t>구체적인 설계 구상으로 연결시킨다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31746" name="Picture 2" descr="C:\Users\Administrator\Desktop\창의공학설계-10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/>
          <a:stretch/>
        </p:blipFill>
        <p:spPr bwMode="auto">
          <a:xfrm>
            <a:off x="1835696" y="3633217"/>
            <a:ext cx="4662349" cy="2388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83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 latinLnBrk="0"/>
            <a:r>
              <a:rPr lang="ko-KR" altLang="en-US" sz="2400" spc="-150" dirty="0"/>
              <a:t>위대한 공학적 업적을 남긴 사람들의 실패를 보는 관점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>
          <a:xfrm>
            <a:off x="755576" y="1268760"/>
            <a:ext cx="7776864" cy="3600400"/>
          </a:xfrm>
        </p:spPr>
        <p:txBody>
          <a:bodyPr/>
          <a:lstStyle/>
          <a:p>
            <a:pPr fontAlgn="base" latinLnBrk="0"/>
            <a:r>
              <a:rPr lang="en-US" altLang="ko-KR" dirty="0" smtClean="0"/>
              <a:t>‘</a:t>
            </a:r>
            <a:r>
              <a:rPr lang="ko-KR" altLang="en-US" dirty="0"/>
              <a:t>실패는 성공의 어머니’</a:t>
            </a:r>
          </a:p>
          <a:p>
            <a:pPr fontAlgn="base" latinLnBrk="0"/>
            <a:r>
              <a:rPr lang="ko-KR" altLang="en-US" dirty="0" smtClean="0"/>
              <a:t>수많은 </a:t>
            </a:r>
            <a:r>
              <a:rPr lang="ko-KR" altLang="en-US" dirty="0"/>
              <a:t>실패에도 굴하지 않고 자기 길을 개척한 사람들</a:t>
            </a:r>
          </a:p>
          <a:p>
            <a:pPr fontAlgn="base" latinLnBrk="0"/>
            <a:r>
              <a:rPr lang="en-US" altLang="ko-KR" dirty="0" smtClean="0"/>
              <a:t>“</a:t>
            </a:r>
            <a:r>
              <a:rPr lang="ko-KR" altLang="en-US" dirty="0"/>
              <a:t>천재는 ‘</a:t>
            </a:r>
            <a:r>
              <a:rPr lang="en-US" altLang="ko-KR" dirty="0"/>
              <a:t>1%</a:t>
            </a:r>
            <a:r>
              <a:rPr lang="ko-KR" altLang="en-US" dirty="0"/>
              <a:t>의 영감과 </a:t>
            </a:r>
            <a:r>
              <a:rPr lang="en-US" altLang="ko-KR" dirty="0"/>
              <a:t>99%</a:t>
            </a:r>
            <a:r>
              <a:rPr lang="ko-KR" altLang="en-US" dirty="0"/>
              <a:t>의 노력으로 이루어진다</a:t>
            </a:r>
            <a:r>
              <a:rPr lang="en-US" altLang="ko-KR" dirty="0"/>
              <a:t>.”</a:t>
            </a:r>
            <a:endParaRPr lang="ko-KR" altLang="en-US" dirty="0"/>
          </a:p>
          <a:p>
            <a:pPr marL="0" indent="0" fontAlgn="base" latinLnBrk="0">
              <a:buNone/>
            </a:pPr>
            <a:r>
              <a:rPr lang="ko-KR" altLang="en-US" dirty="0" smtClean="0"/>
              <a:t>     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토머스</a:t>
            </a:r>
            <a:r>
              <a:rPr lang="ko-KR" altLang="en-US" dirty="0" smtClean="0"/>
              <a:t> </a:t>
            </a:r>
            <a:r>
              <a:rPr lang="ko-KR" altLang="en-US" dirty="0"/>
              <a:t>에디슨</a:t>
            </a:r>
            <a:r>
              <a:rPr lang="en-US" altLang="ko-KR" dirty="0"/>
              <a:t>(Thomas Edison, </a:t>
            </a:r>
            <a:r>
              <a:rPr lang="ko-KR" altLang="en-US" dirty="0"/>
              <a:t>발명가</a:t>
            </a:r>
            <a:r>
              <a:rPr lang="en-US" altLang="ko-KR" dirty="0"/>
              <a:t>)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32770" name="Picture 2" descr="C:\Users\Administrator\Desktop\창의공학설계-1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769964"/>
            <a:ext cx="3840162" cy="303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83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ko-KR" dirty="0"/>
              <a:t>2. </a:t>
            </a:r>
            <a:r>
              <a:rPr lang="ko-KR" altLang="en-US" dirty="0"/>
              <a:t>공학적 문제해결의 방법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2.1 </a:t>
            </a:r>
            <a:r>
              <a:rPr lang="ko-KR" altLang="en-US" dirty="0"/>
              <a:t>문제해결의 방법 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>
              <a:buAutoNum type="arabicParenBoth"/>
            </a:pPr>
            <a:r>
              <a:rPr lang="ko-KR" altLang="en-US" dirty="0" smtClean="0"/>
              <a:t>문제해결의 </a:t>
            </a:r>
            <a:r>
              <a:rPr lang="ko-KR" altLang="en-US" dirty="0"/>
              <a:t>일반적인 </a:t>
            </a:r>
            <a:r>
              <a:rPr lang="ko-KR" altLang="en-US" dirty="0" smtClean="0"/>
              <a:t>방법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800" dirty="0"/>
          </a:p>
          <a:p>
            <a:pPr fontAlgn="base"/>
            <a:r>
              <a:rPr lang="ko-KR" altLang="en-US" dirty="0"/>
              <a:t>공학적 문제해결</a:t>
            </a:r>
            <a:r>
              <a:rPr lang="en-US" altLang="ko-KR" dirty="0"/>
              <a:t>(problem solving)</a:t>
            </a:r>
            <a:endParaRPr lang="ko-KR" altLang="en-US" dirty="0"/>
          </a:p>
          <a:p>
            <a:pPr marL="0" indent="0" fontAlgn="base">
              <a:buNone/>
            </a:pPr>
            <a:r>
              <a:rPr lang="en-US" altLang="ko-KR" dirty="0" smtClean="0"/>
              <a:t>    : </a:t>
            </a:r>
            <a:r>
              <a:rPr lang="ko-KR" altLang="en-US" dirty="0" smtClean="0"/>
              <a:t>성능을 </a:t>
            </a:r>
            <a:r>
              <a:rPr lang="ko-KR" altLang="en-US" dirty="0"/>
              <a:t>개선시키거나 발전시키는 방안을 </a:t>
            </a:r>
            <a:endParaRPr lang="en-US" altLang="ko-KR" dirty="0" smtClean="0"/>
          </a:p>
          <a:p>
            <a:pPr marL="0" indent="0" fontAlgn="base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 </a:t>
            </a:r>
            <a:r>
              <a:rPr lang="ko-KR" altLang="en-US" dirty="0" smtClean="0"/>
              <a:t>찾는 것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33794" name="Picture 2" descr="C:\Users\Administrator\Desktop\창의공학설계\창의공학설계_그림파일\3장\그림3-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1"/>
          <a:stretch/>
        </p:blipFill>
        <p:spPr bwMode="auto">
          <a:xfrm>
            <a:off x="5429256" y="1285860"/>
            <a:ext cx="2549599" cy="4504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공학적 문제해결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>
          <a:xfrm>
            <a:off x="755576" y="1268760"/>
            <a:ext cx="7776864" cy="3600400"/>
          </a:xfrm>
        </p:spPr>
        <p:txBody>
          <a:bodyPr/>
          <a:lstStyle/>
          <a:p>
            <a:pPr marL="0" indent="0" fontAlgn="base">
              <a:buNone/>
            </a:pPr>
            <a:r>
              <a:rPr lang="en-US" altLang="ko-KR" dirty="0"/>
              <a:t>[</a:t>
            </a:r>
            <a:r>
              <a:rPr lang="ko-KR" altLang="en-US" dirty="0"/>
              <a:t>예</a:t>
            </a:r>
            <a:r>
              <a:rPr lang="en-US" altLang="ko-KR" dirty="0"/>
              <a:t>] </a:t>
            </a:r>
            <a:r>
              <a:rPr lang="ko-KR" altLang="en-US" dirty="0"/>
              <a:t>소프트웨어 관련 프로그래밍의 단계적 접근 방식</a:t>
            </a:r>
          </a:p>
          <a:p>
            <a:pPr fontAlgn="base"/>
            <a:r>
              <a:rPr lang="ko-KR" altLang="en-US" dirty="0" smtClean="0"/>
              <a:t>아이디어 </a:t>
            </a:r>
            <a:r>
              <a:rPr lang="ko-KR" altLang="en-US" dirty="0"/>
              <a:t>스케치 </a:t>
            </a:r>
          </a:p>
          <a:p>
            <a:pPr fontAlgn="base"/>
            <a:r>
              <a:rPr lang="ko-KR" altLang="en-US" dirty="0" smtClean="0"/>
              <a:t>추상적 </a:t>
            </a:r>
            <a:r>
              <a:rPr lang="ko-KR" altLang="en-US" dirty="0"/>
              <a:t>모델링과 모델링 과정에서 구체적인 방법론 제시 </a:t>
            </a:r>
          </a:p>
          <a:p>
            <a:pPr fontAlgn="base"/>
            <a:r>
              <a:rPr lang="ko-KR" altLang="en-US" dirty="0" smtClean="0"/>
              <a:t>아이디어를 </a:t>
            </a:r>
            <a:r>
              <a:rPr lang="ko-KR" altLang="en-US" dirty="0"/>
              <a:t>묶어서 제어 구조나 블록 다이어그램으로 표현 </a:t>
            </a:r>
          </a:p>
          <a:p>
            <a:pPr fontAlgn="base"/>
            <a:r>
              <a:rPr lang="ko-KR" altLang="en-US" dirty="0" smtClean="0"/>
              <a:t>프로그래밍의 </a:t>
            </a:r>
            <a:r>
              <a:rPr lang="ko-KR" altLang="en-US" dirty="0"/>
              <a:t>경우 의사코드</a:t>
            </a:r>
            <a:r>
              <a:rPr lang="en-US" altLang="ko-KR" dirty="0"/>
              <a:t>(pseudo code) </a:t>
            </a:r>
            <a:r>
              <a:rPr lang="ko-KR" altLang="en-US" dirty="0"/>
              <a:t>단계까지 구체화</a:t>
            </a:r>
          </a:p>
          <a:p>
            <a:pPr fontAlgn="base"/>
            <a:r>
              <a:rPr lang="ko-KR" altLang="en-US" dirty="0" smtClean="0"/>
              <a:t>테스트와 </a:t>
            </a:r>
            <a:r>
              <a:rPr lang="ko-KR" altLang="en-US" dirty="0"/>
              <a:t>적응</a:t>
            </a:r>
          </a:p>
          <a:p>
            <a:endParaRPr lang="ko-KR" altLang="en-US" dirty="0"/>
          </a:p>
        </p:txBody>
      </p:sp>
      <p:pic>
        <p:nvPicPr>
          <p:cNvPr id="8194" name="Picture 2" descr="C:\Users\Administrator\Desktop\창의공학설계\창의공학설계_그림파일\3장\그림3-1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3288754"/>
            <a:ext cx="2779712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창의적 문제해결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(2) </a:t>
            </a:r>
            <a:r>
              <a:rPr lang="ko-KR" altLang="en-US" dirty="0"/>
              <a:t>창의적 문제해결의 단계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>
          <a:xfrm>
            <a:off x="755576" y="1772816"/>
            <a:ext cx="7776864" cy="4248472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ko-KR" altLang="en-US" dirty="0" smtClean="0"/>
              <a:t>① </a:t>
            </a:r>
            <a:r>
              <a:rPr lang="ko-KR" altLang="en-US" dirty="0"/>
              <a:t>문제 </a:t>
            </a:r>
            <a:r>
              <a:rPr lang="ko-KR" altLang="en-US" dirty="0" smtClean="0"/>
              <a:t>정의</a:t>
            </a:r>
            <a:endParaRPr lang="en-US" altLang="ko-KR" dirty="0"/>
          </a:p>
          <a:p>
            <a:pPr marL="0" indent="0" fontAlgn="base">
              <a:buNone/>
            </a:pPr>
            <a:r>
              <a:rPr lang="en-US" altLang="ko-KR" dirty="0" smtClean="0"/>
              <a:t>    : </a:t>
            </a:r>
            <a:r>
              <a:rPr lang="ko-KR" altLang="en-US" dirty="0" smtClean="0"/>
              <a:t>문제의 </a:t>
            </a:r>
            <a:r>
              <a:rPr lang="ko-KR" altLang="en-US" dirty="0"/>
              <a:t>목표를 명확하게 정의</a:t>
            </a:r>
            <a:r>
              <a:rPr lang="en-US" altLang="ko-KR" dirty="0"/>
              <a:t>, </a:t>
            </a:r>
            <a:r>
              <a:rPr lang="ko-KR" altLang="en-US" dirty="0"/>
              <a:t>제약조건 </a:t>
            </a:r>
            <a:r>
              <a:rPr lang="ko-KR" altLang="en-US" dirty="0" smtClean="0"/>
              <a:t>파악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500" dirty="0"/>
          </a:p>
          <a:p>
            <a:pPr marL="0" indent="0" fontAlgn="base">
              <a:buNone/>
            </a:pPr>
            <a:r>
              <a:rPr lang="ko-KR" altLang="en-US" dirty="0"/>
              <a:t>② 아이디어 </a:t>
            </a:r>
            <a:r>
              <a:rPr lang="ko-KR" altLang="en-US" dirty="0" smtClean="0"/>
              <a:t>창출</a:t>
            </a:r>
            <a:endParaRPr lang="en-US" altLang="ko-KR" dirty="0"/>
          </a:p>
          <a:p>
            <a:pPr marL="0" indent="0" fontAlgn="base">
              <a:buNone/>
            </a:pPr>
            <a:r>
              <a:rPr lang="en-US" altLang="ko-KR" dirty="0" smtClean="0"/>
              <a:t>    : </a:t>
            </a:r>
            <a:r>
              <a:rPr lang="ko-KR" altLang="en-US" dirty="0" smtClean="0"/>
              <a:t>문제해결 </a:t>
            </a:r>
            <a:r>
              <a:rPr lang="ko-KR" altLang="en-US" dirty="0"/>
              <a:t>가능성이 높은 아이디어를 이끌어 </a:t>
            </a:r>
            <a:r>
              <a:rPr lang="ko-KR" altLang="en-US" dirty="0" smtClean="0"/>
              <a:t>냄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500" dirty="0"/>
          </a:p>
          <a:p>
            <a:pPr marL="0" indent="0" fontAlgn="base">
              <a:buNone/>
            </a:pPr>
            <a:r>
              <a:rPr lang="ko-KR" altLang="en-US" dirty="0"/>
              <a:t>③ 아이디어 </a:t>
            </a:r>
            <a:r>
              <a:rPr lang="ko-KR" altLang="en-US" dirty="0" smtClean="0"/>
              <a:t>평가</a:t>
            </a:r>
            <a:r>
              <a:rPr lang="en-US" altLang="ko-KR" dirty="0" smtClean="0"/>
              <a:t> </a:t>
            </a:r>
          </a:p>
          <a:p>
            <a:pPr marL="0" indent="0" fontAlgn="base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: </a:t>
            </a:r>
            <a:r>
              <a:rPr lang="ko-KR" altLang="en-US" dirty="0" smtClean="0"/>
              <a:t>아이디어 </a:t>
            </a:r>
            <a:r>
              <a:rPr lang="ko-KR" altLang="en-US" dirty="0"/>
              <a:t>평가 및 실현 가능한 아이디어 </a:t>
            </a:r>
            <a:r>
              <a:rPr lang="ko-KR" altLang="en-US" dirty="0" smtClean="0"/>
              <a:t>선정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500" dirty="0"/>
          </a:p>
          <a:p>
            <a:pPr marL="0" indent="0" fontAlgn="base">
              <a:buNone/>
            </a:pPr>
            <a:r>
              <a:rPr lang="ko-KR" altLang="en-US" dirty="0"/>
              <a:t>④ 아이디어 </a:t>
            </a:r>
            <a:r>
              <a:rPr lang="ko-KR" altLang="en-US" dirty="0" smtClean="0"/>
              <a:t>판단</a:t>
            </a:r>
            <a:endParaRPr lang="en-US" altLang="ko-KR" dirty="0"/>
          </a:p>
          <a:p>
            <a:pPr marL="0" indent="0" fontAlgn="base">
              <a:buNone/>
            </a:pPr>
            <a:r>
              <a:rPr lang="en-US" altLang="ko-KR" dirty="0" smtClean="0"/>
              <a:t>    : </a:t>
            </a:r>
            <a:r>
              <a:rPr lang="ko-KR" altLang="en-US" dirty="0" smtClean="0"/>
              <a:t>선택된 </a:t>
            </a:r>
            <a:r>
              <a:rPr lang="ko-KR" altLang="en-US" dirty="0"/>
              <a:t>아이디어 중 가장 적합한 하나를 </a:t>
            </a:r>
            <a:r>
              <a:rPr lang="ko-KR" altLang="en-US" dirty="0" smtClean="0"/>
              <a:t>선택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500" dirty="0"/>
          </a:p>
          <a:p>
            <a:pPr marL="0" indent="0" fontAlgn="base">
              <a:buNone/>
            </a:pPr>
            <a:r>
              <a:rPr lang="ko-KR" altLang="en-US" dirty="0"/>
              <a:t>⑤ 아이디어 </a:t>
            </a:r>
            <a:r>
              <a:rPr lang="ko-KR" altLang="en-US" dirty="0" smtClean="0"/>
              <a:t>실행</a:t>
            </a:r>
            <a:endParaRPr lang="en-US" altLang="ko-KR" dirty="0"/>
          </a:p>
          <a:p>
            <a:pPr marL="0" indent="0" fontAlgn="base">
              <a:buNone/>
            </a:pPr>
            <a:r>
              <a:rPr lang="en-US" altLang="ko-KR" dirty="0" smtClean="0"/>
              <a:t>    : </a:t>
            </a:r>
            <a:r>
              <a:rPr lang="ko-KR" altLang="en-US" dirty="0" smtClean="0"/>
              <a:t>아이디어를 </a:t>
            </a:r>
            <a:r>
              <a:rPr lang="ko-KR" altLang="en-US" dirty="0"/>
              <a:t>적용하여 문제해결의 결과 도출</a:t>
            </a:r>
          </a:p>
        </p:txBody>
      </p:sp>
      <p:pic>
        <p:nvPicPr>
          <p:cNvPr id="9218" name="Picture 2" descr="C:\Users\Administrator\Desktop\창의공학설계\창의공학설계_그림파일\3장\그림3-1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22"/>
          <a:stretch/>
        </p:blipFill>
        <p:spPr bwMode="auto">
          <a:xfrm>
            <a:off x="6084168" y="1234852"/>
            <a:ext cx="2035324" cy="4540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Administrator\Desktop\창의공학설계\창의공학설계_그림파일\3장\그림3-1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3" y="3941647"/>
            <a:ext cx="4536503" cy="2295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ko-KR" dirty="0"/>
              <a:t>2.2 </a:t>
            </a:r>
            <a:r>
              <a:rPr lang="ko-KR" altLang="en-US" dirty="0" err="1"/>
              <a:t>폴리아의</a:t>
            </a:r>
            <a:r>
              <a:rPr lang="ko-KR" altLang="en-US" dirty="0"/>
              <a:t> </a:t>
            </a:r>
            <a:r>
              <a:rPr lang="en-US" altLang="ko-KR" dirty="0"/>
              <a:t>4</a:t>
            </a:r>
            <a:r>
              <a:rPr lang="ko-KR" altLang="en-US" dirty="0"/>
              <a:t>단계 문제해결법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4</a:t>
            </a:r>
            <a:r>
              <a:rPr lang="ko-KR" altLang="en-US" dirty="0"/>
              <a:t>단계 문제해결법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조지 </a:t>
            </a:r>
            <a:r>
              <a:rPr lang="ko-KR" altLang="en-US" dirty="0" err="1"/>
              <a:t>폴리아</a:t>
            </a:r>
            <a:r>
              <a:rPr lang="en-US" altLang="ko-KR" dirty="0"/>
              <a:t>(George </a:t>
            </a:r>
            <a:r>
              <a:rPr lang="en-US" altLang="ko-KR" dirty="0" err="1"/>
              <a:t>Polya</a:t>
            </a:r>
            <a:r>
              <a:rPr lang="en-US" altLang="ko-KR" dirty="0"/>
              <a:t>, 1887~1985)</a:t>
            </a:r>
            <a:r>
              <a:rPr lang="ko-KR" altLang="en-US" dirty="0"/>
              <a:t>가 제시 </a:t>
            </a:r>
          </a:p>
          <a:p>
            <a:pPr marL="0" indent="0" fontAlgn="base">
              <a:buNone/>
            </a:pPr>
            <a:endParaRPr lang="en-US" altLang="ko-KR" dirty="0" smtClean="0"/>
          </a:p>
          <a:p>
            <a:pPr marL="0" indent="0" fontAlgn="base">
              <a:buNone/>
            </a:pPr>
            <a:r>
              <a:rPr lang="en-US" altLang="ko-KR" dirty="0" smtClean="0"/>
              <a:t>[</a:t>
            </a:r>
            <a:r>
              <a:rPr lang="en-US" altLang="ko-KR" dirty="0"/>
              <a:t>1</a:t>
            </a:r>
            <a:r>
              <a:rPr lang="ko-KR" altLang="en-US" dirty="0"/>
              <a:t>단계</a:t>
            </a:r>
            <a:r>
              <a:rPr lang="en-US" altLang="ko-KR" dirty="0"/>
              <a:t>] </a:t>
            </a:r>
            <a:r>
              <a:rPr lang="ko-KR" altLang="en-US" dirty="0"/>
              <a:t>문제 이해</a:t>
            </a:r>
            <a:r>
              <a:rPr lang="en-US" altLang="ko-KR" dirty="0"/>
              <a:t>: </a:t>
            </a:r>
            <a:r>
              <a:rPr lang="ko-KR" altLang="en-US" dirty="0"/>
              <a:t>문제의 뜻</a:t>
            </a:r>
            <a:r>
              <a:rPr lang="en-US" altLang="ko-KR" dirty="0"/>
              <a:t>, </a:t>
            </a:r>
            <a:r>
              <a:rPr lang="ko-KR" altLang="en-US" dirty="0"/>
              <a:t>주어진 조건</a:t>
            </a:r>
            <a:r>
              <a:rPr lang="en-US" altLang="ko-KR" dirty="0"/>
              <a:t>, </a:t>
            </a:r>
            <a:r>
              <a:rPr lang="ko-KR" altLang="en-US" dirty="0"/>
              <a:t>목표 등 파악</a:t>
            </a:r>
          </a:p>
          <a:p>
            <a:pPr marL="0" indent="0" fontAlgn="base">
              <a:buNone/>
            </a:pPr>
            <a:r>
              <a:rPr lang="en-US" altLang="ko-KR" dirty="0"/>
              <a:t>[2</a:t>
            </a:r>
            <a:r>
              <a:rPr lang="ko-KR" altLang="en-US" dirty="0"/>
              <a:t>단계</a:t>
            </a:r>
            <a:r>
              <a:rPr lang="en-US" altLang="ko-KR" dirty="0"/>
              <a:t>] </a:t>
            </a:r>
            <a:r>
              <a:rPr lang="ko-KR" altLang="en-US" dirty="0"/>
              <a:t>해결 계획 수립</a:t>
            </a:r>
            <a:r>
              <a:rPr lang="en-US" altLang="ko-KR" dirty="0"/>
              <a:t>: </a:t>
            </a:r>
            <a:r>
              <a:rPr lang="ko-KR" altLang="en-US" dirty="0"/>
              <a:t>해결 방법 수립 </a:t>
            </a:r>
          </a:p>
          <a:p>
            <a:pPr marL="0" indent="0" fontAlgn="base">
              <a:buNone/>
            </a:pPr>
            <a:r>
              <a:rPr lang="en-US" altLang="ko-KR" dirty="0"/>
              <a:t>[3</a:t>
            </a:r>
            <a:r>
              <a:rPr lang="ko-KR" altLang="en-US" dirty="0"/>
              <a:t>단계</a:t>
            </a:r>
            <a:r>
              <a:rPr lang="en-US" altLang="ko-KR" dirty="0"/>
              <a:t>] </a:t>
            </a:r>
            <a:r>
              <a:rPr lang="ko-KR" altLang="en-US" dirty="0"/>
              <a:t>문제해결</a:t>
            </a:r>
            <a:r>
              <a:rPr lang="en-US" altLang="ko-KR" dirty="0"/>
              <a:t>: </a:t>
            </a:r>
            <a:r>
              <a:rPr lang="ko-KR" altLang="en-US" dirty="0"/>
              <a:t>다른 방법 적용</a:t>
            </a:r>
            <a:r>
              <a:rPr lang="en-US" altLang="ko-KR" dirty="0"/>
              <a:t>, </a:t>
            </a:r>
            <a:r>
              <a:rPr lang="ko-KR" altLang="en-US" dirty="0"/>
              <a:t>해결법이 타당한 지 점검 </a:t>
            </a:r>
          </a:p>
          <a:p>
            <a:pPr marL="0" indent="0" fontAlgn="base">
              <a:buNone/>
            </a:pPr>
            <a:r>
              <a:rPr lang="en-US" altLang="ko-KR" dirty="0"/>
              <a:t>[4</a:t>
            </a:r>
            <a:r>
              <a:rPr lang="ko-KR" altLang="en-US" dirty="0"/>
              <a:t>단계</a:t>
            </a:r>
            <a:r>
              <a:rPr lang="en-US" altLang="ko-KR" dirty="0"/>
              <a:t>] </a:t>
            </a:r>
            <a:r>
              <a:rPr lang="ko-KR" altLang="en-US" dirty="0"/>
              <a:t>검토와 최종 점검</a:t>
            </a:r>
            <a:r>
              <a:rPr lang="en-US" altLang="ko-KR" dirty="0"/>
              <a:t>: </a:t>
            </a:r>
            <a:r>
              <a:rPr lang="ko-KR" altLang="en-US" dirty="0"/>
              <a:t>점검 및 검토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6955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745744" y="1700808"/>
            <a:ext cx="7786696" cy="129614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ko-KR" dirty="0"/>
              <a:t>2.3 </a:t>
            </a:r>
            <a:r>
              <a:rPr lang="ko-KR" altLang="en-US" dirty="0"/>
              <a:t>문제해결을 위한 모델링의 예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(1) </a:t>
            </a:r>
            <a:r>
              <a:rPr lang="ko-KR" altLang="en-US" dirty="0"/>
              <a:t>다이어그램</a:t>
            </a:r>
            <a:r>
              <a:rPr lang="en-US" altLang="ko-KR" dirty="0"/>
              <a:t>(diagram)</a:t>
            </a:r>
            <a:r>
              <a:rPr lang="ko-KR" altLang="en-US" dirty="0"/>
              <a:t>을 이용한 자판기의 설계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예제 </a:t>
            </a:r>
            <a:r>
              <a:rPr lang="en-US" altLang="ko-KR" dirty="0"/>
              <a:t>3.1] </a:t>
            </a:r>
            <a:r>
              <a:rPr lang="ko-KR" altLang="en-US" dirty="0"/>
              <a:t>우리가 일상생활에서 흔히 만날 수 있는 그림</a:t>
            </a:r>
            <a:r>
              <a:rPr lang="en-US" altLang="ko-KR" dirty="0"/>
              <a:t>3.13</a:t>
            </a:r>
            <a:r>
              <a:rPr lang="ko-KR" altLang="en-US" dirty="0"/>
              <a:t>과 같은 이론적인 자판기 오토마타는 </a:t>
            </a:r>
            <a:r>
              <a:rPr lang="en-US" altLang="ko-KR" dirty="0"/>
              <a:t>50</a:t>
            </a:r>
            <a:r>
              <a:rPr lang="ko-KR" altLang="en-US" dirty="0"/>
              <a:t>원짜리와 </a:t>
            </a:r>
            <a:r>
              <a:rPr lang="en-US" altLang="ko-KR" dirty="0"/>
              <a:t>100</a:t>
            </a:r>
            <a:r>
              <a:rPr lang="ko-KR" altLang="en-US" dirty="0"/>
              <a:t>원짜리 동전을 넣을 수 있으며</a:t>
            </a:r>
            <a:r>
              <a:rPr lang="en-US" altLang="ko-KR" dirty="0"/>
              <a:t>, </a:t>
            </a:r>
            <a:r>
              <a:rPr lang="ko-KR" altLang="en-US" dirty="0"/>
              <a:t>투입한 돈이 </a:t>
            </a:r>
            <a:r>
              <a:rPr lang="en-US" altLang="ko-KR" dirty="0"/>
              <a:t>300</a:t>
            </a:r>
            <a:r>
              <a:rPr lang="ko-KR" altLang="en-US" dirty="0"/>
              <a:t>원 또는 그 이상일 때 자판기는 커피나 음료수를 내주고</a:t>
            </a:r>
            <a:r>
              <a:rPr lang="en-US" altLang="ko-KR" dirty="0"/>
              <a:t>, </a:t>
            </a:r>
            <a:r>
              <a:rPr lang="ko-KR" altLang="en-US" dirty="0"/>
              <a:t>거스름돈을 돌려주지 않는 단순한 모델이라고 가정하자</a:t>
            </a:r>
            <a:r>
              <a:rPr lang="en-US" altLang="ko-KR" dirty="0"/>
              <a:t>.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11267" name="Picture 3" descr="C:\Users\Administrator\Desktop\창의공학설계\창의공학설계(최종)-110-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4826" y="3429000"/>
            <a:ext cx="3043518" cy="2195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C:\Users\Administrator\Desktop\창의공학설계\창의공학설계(최종)-111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5" r="15717"/>
          <a:stretch/>
        </p:blipFill>
        <p:spPr bwMode="auto">
          <a:xfrm>
            <a:off x="1043608" y="3356992"/>
            <a:ext cx="3960440" cy="265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ko-KR" dirty="0"/>
              <a:t>1. </a:t>
            </a:r>
            <a:r>
              <a:rPr lang="ko-KR" altLang="en-US" dirty="0"/>
              <a:t>공학설계에 있어서의 발명과 혁신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1.1 </a:t>
            </a:r>
            <a:r>
              <a:rPr lang="ko-KR" altLang="en-US" dirty="0"/>
              <a:t>발상의 전환을 통한 공학의 발전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>
              <a:buAutoNum type="arabicParenBoth"/>
            </a:pPr>
            <a:r>
              <a:rPr lang="ko-KR" altLang="en-US" sz="2000" b="1" dirty="0" smtClean="0">
                <a:solidFill>
                  <a:srgbClr val="1D0BA1"/>
                </a:solidFill>
              </a:rPr>
              <a:t>혁신적 </a:t>
            </a:r>
            <a:r>
              <a:rPr lang="ko-KR" altLang="en-US" sz="2000" b="1" dirty="0">
                <a:solidFill>
                  <a:srgbClr val="1D0BA1"/>
                </a:solidFill>
              </a:rPr>
              <a:t>발상으로 개발된 최초의 </a:t>
            </a:r>
            <a:r>
              <a:rPr lang="ko-KR" altLang="en-US" sz="2000" b="1" dirty="0" smtClean="0">
                <a:solidFill>
                  <a:srgbClr val="1D0BA1"/>
                </a:solidFill>
              </a:rPr>
              <a:t>디지털카메라</a:t>
            </a:r>
            <a:endParaRPr lang="en-US" altLang="ko-KR" sz="2000" b="1" dirty="0" smtClean="0">
              <a:solidFill>
                <a:srgbClr val="1D0BA1"/>
              </a:solidFill>
            </a:endParaRPr>
          </a:p>
          <a:p>
            <a:pPr marL="0" indent="0" fontAlgn="base">
              <a:buNone/>
            </a:pPr>
            <a:endParaRPr lang="ko-KR" altLang="en-US" sz="800" dirty="0"/>
          </a:p>
          <a:p>
            <a:pPr fontAlgn="base"/>
            <a:r>
              <a:rPr lang="ko-KR" altLang="en-US" dirty="0" smtClean="0"/>
              <a:t>미국 </a:t>
            </a:r>
            <a:r>
              <a:rPr lang="ko-KR" altLang="en-US" dirty="0" err="1"/>
              <a:t>코닥</a:t>
            </a:r>
            <a:r>
              <a:rPr lang="en-US" altLang="ko-KR" dirty="0"/>
              <a:t>(Kodak)</a:t>
            </a:r>
            <a:r>
              <a:rPr lang="ko-KR" altLang="en-US" dirty="0"/>
              <a:t>은 더 저렴한 필름을 만들기로 함</a:t>
            </a:r>
          </a:p>
          <a:p>
            <a:pPr fontAlgn="base"/>
            <a:r>
              <a:rPr lang="ko-KR" altLang="en-US" dirty="0" smtClean="0"/>
              <a:t>연구원 </a:t>
            </a:r>
            <a:r>
              <a:rPr lang="ko-KR" altLang="en-US" dirty="0" err="1"/>
              <a:t>스티브</a:t>
            </a:r>
            <a:r>
              <a:rPr lang="ko-KR" altLang="en-US" dirty="0"/>
              <a:t> </a:t>
            </a:r>
            <a:r>
              <a:rPr lang="ko-KR" altLang="en-US" dirty="0" err="1"/>
              <a:t>새손</a:t>
            </a:r>
            <a:r>
              <a:rPr lang="en-US" altLang="ko-KR" dirty="0"/>
              <a:t>(Steve </a:t>
            </a:r>
            <a:r>
              <a:rPr lang="en-US" altLang="ko-KR" dirty="0" err="1"/>
              <a:t>Sasson</a:t>
            </a:r>
            <a:r>
              <a:rPr lang="en-US" altLang="ko-KR" dirty="0"/>
              <a:t>)</a:t>
            </a:r>
            <a:r>
              <a:rPr lang="ko-KR" altLang="en-US" dirty="0"/>
              <a:t>의 창의적 발상</a:t>
            </a:r>
          </a:p>
          <a:p>
            <a:pPr fontAlgn="base"/>
            <a:r>
              <a:rPr lang="ko-KR" altLang="en-US" dirty="0" smtClean="0"/>
              <a:t>필름 </a:t>
            </a:r>
            <a:r>
              <a:rPr lang="ko-KR" altLang="en-US" dirty="0"/>
              <a:t>대신 카세트테이프에 영상 정보를 저장할 발상</a:t>
            </a:r>
          </a:p>
          <a:p>
            <a:pPr fontAlgn="base"/>
            <a:r>
              <a:rPr lang="en-US" altLang="ko-KR" dirty="0" smtClean="0"/>
              <a:t>1975</a:t>
            </a:r>
            <a:r>
              <a:rPr lang="ko-KR" altLang="en-US" dirty="0"/>
              <a:t>년 세계 최초의 </a:t>
            </a:r>
            <a:r>
              <a:rPr lang="en-US" altLang="ko-KR" dirty="0"/>
              <a:t>DC50</a:t>
            </a:r>
            <a:r>
              <a:rPr lang="ko-KR" altLang="en-US" dirty="0"/>
              <a:t>이란 디지털카메라 개발</a:t>
            </a:r>
          </a:p>
          <a:p>
            <a:endParaRPr lang="ko-KR" altLang="en-US" dirty="0"/>
          </a:p>
        </p:txBody>
      </p:sp>
      <p:pic>
        <p:nvPicPr>
          <p:cNvPr id="1026" name="Picture 2" descr="C:\Users\Administrator\Desktop\창의공학설계\창의공학설계_그림파일\3장\그림3-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3713818"/>
            <a:ext cx="4536504" cy="2379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049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ko-KR" dirty="0"/>
              <a:t>3. </a:t>
            </a:r>
            <a:r>
              <a:rPr lang="ko-KR" altLang="en-US" dirty="0"/>
              <a:t>열린 사고력 문제해결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3.1 </a:t>
            </a:r>
            <a:r>
              <a:rPr lang="ko-KR" altLang="en-US" dirty="0"/>
              <a:t>문제해결 방안의 창의성과 상상력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>
              <a:buAutoNum type="arabicParenBoth"/>
            </a:pPr>
            <a:r>
              <a:rPr lang="ko-KR" altLang="en-US" dirty="0" smtClean="0"/>
              <a:t>문제해결의 방안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800" dirty="0" smtClean="0"/>
          </a:p>
          <a:p>
            <a:pPr fontAlgn="base"/>
            <a:r>
              <a:rPr lang="ko-KR" altLang="en-US" dirty="0" smtClean="0"/>
              <a:t>기본 </a:t>
            </a:r>
            <a:r>
              <a:rPr lang="ko-KR" altLang="en-US" dirty="0"/>
              <a:t>개념과 원리를 생각하며 그 문제에 적용</a:t>
            </a:r>
          </a:p>
          <a:p>
            <a:pPr fontAlgn="base"/>
            <a:r>
              <a:rPr lang="ko-KR" altLang="en-US" dirty="0" smtClean="0"/>
              <a:t>알고 </a:t>
            </a:r>
            <a:r>
              <a:rPr lang="ko-KR" altLang="en-US" dirty="0"/>
              <a:t>있는 유형의 문제인 경우 같은 방법을 적용</a:t>
            </a:r>
          </a:p>
          <a:p>
            <a:pPr fontAlgn="base"/>
            <a:r>
              <a:rPr lang="ko-KR" altLang="en-US" dirty="0" smtClean="0"/>
              <a:t>복잡한 </a:t>
            </a:r>
            <a:r>
              <a:rPr lang="ko-KR" altLang="en-US" dirty="0"/>
              <a:t>문제인 경우 잘게 나누어 문제를 해결</a:t>
            </a:r>
          </a:p>
          <a:p>
            <a:pPr fontAlgn="base"/>
            <a:r>
              <a:rPr lang="ko-KR" altLang="en-US" dirty="0" smtClean="0"/>
              <a:t>다양한 </a:t>
            </a:r>
            <a:r>
              <a:rPr lang="ko-KR" altLang="en-US" dirty="0"/>
              <a:t>관점으로 문제의 핵심에 접근</a:t>
            </a:r>
          </a:p>
          <a:p>
            <a:pPr fontAlgn="base"/>
            <a:r>
              <a:rPr lang="ko-KR" altLang="en-US" dirty="0" smtClean="0"/>
              <a:t>자유로운 </a:t>
            </a:r>
            <a:r>
              <a:rPr lang="ko-KR" altLang="en-US" dirty="0"/>
              <a:t>생각으로 문제 해결의 실마리를 끌어냄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4221088"/>
            <a:ext cx="2047875" cy="144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4221088"/>
            <a:ext cx="2169465" cy="1554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6955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문제해결 방안의 창의성과 상상력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(2) </a:t>
            </a:r>
            <a:r>
              <a:rPr lang="ko-KR" altLang="en-US" dirty="0"/>
              <a:t>문제해결에 있어서의 창의성과 상상력의 중요성</a:t>
            </a:r>
          </a:p>
        </p:txBody>
      </p:sp>
      <p:pic>
        <p:nvPicPr>
          <p:cNvPr id="13314" name="Picture 2" descr="C:\Users\Administrator\Desktop\창의공학설계\창의공학설계_그림파일\3장\그림3-1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452" y="1889308"/>
            <a:ext cx="7396908" cy="3843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705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문제해결 방안의 창의성과 상상력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상상력</a:t>
            </a:r>
            <a:r>
              <a:rPr lang="en-US" altLang="ko-KR" dirty="0"/>
              <a:t>(imagination)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4338" name="Picture 2" descr="C:\Users\Administrator\Desktop\창의공학설계\창의공학설계(최종)-1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800222"/>
            <a:ext cx="6709642" cy="422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6955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ko-KR" dirty="0"/>
              <a:t>3.2 </a:t>
            </a:r>
            <a:r>
              <a:rPr lang="ko-KR" altLang="en-US" dirty="0"/>
              <a:t>열린 사고력 문제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열린 사고력 문제</a:t>
            </a:r>
            <a:r>
              <a:rPr lang="en-US" altLang="ko-KR" dirty="0"/>
              <a:t>(open-ended problem)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사람에 </a:t>
            </a:r>
            <a:r>
              <a:rPr lang="ko-KR" altLang="en-US" dirty="0"/>
              <a:t>따라 다양한 생각이나 답들이 나올 수 있음</a:t>
            </a:r>
          </a:p>
          <a:p>
            <a:pPr fontAlgn="base"/>
            <a:r>
              <a:rPr lang="ko-KR" altLang="en-US" dirty="0" smtClean="0"/>
              <a:t>예</a:t>
            </a:r>
            <a:r>
              <a:rPr lang="en-US" altLang="ko-KR" dirty="0"/>
              <a:t>/</a:t>
            </a:r>
            <a:r>
              <a:rPr lang="ko-KR" altLang="en-US" dirty="0" err="1"/>
              <a:t>아니오로</a:t>
            </a:r>
            <a:r>
              <a:rPr lang="ko-KR" altLang="en-US" dirty="0"/>
              <a:t> 답할 수 없는</a:t>
            </a:r>
            <a:r>
              <a:rPr lang="en-US" altLang="ko-KR" dirty="0"/>
              <a:t>, </a:t>
            </a:r>
            <a:r>
              <a:rPr lang="ko-KR" altLang="en-US" dirty="0"/>
              <a:t>깊은 사고 과정이 필요한 문제</a:t>
            </a:r>
          </a:p>
          <a:p>
            <a:pPr fontAlgn="base"/>
            <a:r>
              <a:rPr lang="ko-KR" altLang="en-US" dirty="0" smtClean="0"/>
              <a:t>질문을 </a:t>
            </a:r>
            <a:r>
              <a:rPr lang="ko-KR" altLang="en-US" dirty="0"/>
              <a:t>통하여 문제해결을 위해 탐구하게 만드는 문제</a:t>
            </a:r>
          </a:p>
          <a:p>
            <a:endParaRPr lang="ko-KR" alt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212976"/>
            <a:ext cx="4200467" cy="1296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996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열린 사고력 문제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열린 사고력 향상 </a:t>
            </a:r>
            <a:r>
              <a:rPr lang="en-US" altLang="ko-KR" dirty="0"/>
              <a:t>6</a:t>
            </a:r>
            <a:r>
              <a:rPr lang="ko-KR" altLang="en-US" dirty="0"/>
              <a:t>계명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ko-KR" altLang="en-US" dirty="0" smtClean="0"/>
              <a:t>다른 </a:t>
            </a:r>
            <a:r>
              <a:rPr lang="ko-KR" altLang="en-US" dirty="0"/>
              <a:t>방법은 없을까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 smtClean="0"/>
              <a:t>다른 </a:t>
            </a:r>
            <a:r>
              <a:rPr lang="ko-KR" altLang="en-US" dirty="0"/>
              <a:t>용도에 적용한다면 어떨까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 smtClean="0"/>
              <a:t>확대 </a:t>
            </a:r>
            <a:r>
              <a:rPr lang="ko-KR" altLang="en-US" dirty="0"/>
              <a:t>또는 축소한다면 어떨까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 smtClean="0"/>
              <a:t>다른 </a:t>
            </a:r>
            <a:r>
              <a:rPr lang="ko-KR" altLang="en-US" dirty="0"/>
              <a:t>것과 결합하면 어떨까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 smtClean="0"/>
              <a:t>거꾸로 </a:t>
            </a:r>
            <a:r>
              <a:rPr lang="ko-KR" altLang="en-US" dirty="0"/>
              <a:t>생각한다면 어떨까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 smtClean="0"/>
              <a:t>주어진 </a:t>
            </a:r>
            <a:r>
              <a:rPr lang="ko-KR" altLang="en-US" dirty="0"/>
              <a:t>조건을 변경한다면 어떨까</a:t>
            </a:r>
            <a:r>
              <a:rPr lang="en-US" altLang="ko-KR" dirty="0"/>
              <a:t>?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16386" name="Picture 2" descr="C:\Users\Administrator\Desktop\창의공학설계\창의공학설계(최종)-113-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906" y="3933056"/>
            <a:ext cx="2450046" cy="19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996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45744" y="1192957"/>
            <a:ext cx="7632848" cy="5397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열린 사고력 문제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>
          <a:xfrm>
            <a:off x="755576" y="1268760"/>
            <a:ext cx="7776864" cy="3600400"/>
          </a:xfrm>
        </p:spPr>
        <p:txBody>
          <a:bodyPr/>
          <a:lstStyle/>
          <a:p>
            <a:pPr marL="0" indent="0" fontAlgn="base">
              <a:buNone/>
            </a:pPr>
            <a:r>
              <a:rPr lang="en-US" altLang="ko-KR" dirty="0"/>
              <a:t>[</a:t>
            </a:r>
            <a:r>
              <a:rPr lang="ko-KR" altLang="en-US" dirty="0"/>
              <a:t>예제 </a:t>
            </a:r>
            <a:r>
              <a:rPr lang="en-US" altLang="ko-KR" dirty="0"/>
              <a:t>3.3] </a:t>
            </a:r>
            <a:r>
              <a:rPr lang="ko-KR" altLang="en-US" dirty="0"/>
              <a:t>다음 질문에 대해 떠오르는 생각을 써보자</a:t>
            </a:r>
            <a:r>
              <a:rPr lang="en-US" altLang="ko-KR" dirty="0" smtClean="0"/>
              <a:t>.</a:t>
            </a:r>
          </a:p>
          <a:p>
            <a:pPr marL="0" indent="0" fontAlgn="base">
              <a:buNone/>
            </a:pPr>
            <a:endParaRPr lang="ko-KR" altLang="en-US" dirty="0"/>
          </a:p>
          <a:p>
            <a:pPr marL="0" indent="0" algn="ctr" fontAlgn="base">
              <a:buNone/>
            </a:pPr>
            <a:r>
              <a:rPr lang="ko-KR" altLang="en-US" sz="2000" b="1" dirty="0">
                <a:solidFill>
                  <a:srgbClr val="00B0F0"/>
                </a:solidFill>
              </a:rPr>
              <a:t>“만약 이 세상에 컴퓨터가 없어진다면 어떤 일이 생기겠는가</a:t>
            </a:r>
            <a:r>
              <a:rPr lang="en-US" altLang="ko-KR" sz="2000" b="1" dirty="0">
                <a:solidFill>
                  <a:srgbClr val="00B0F0"/>
                </a:solidFill>
              </a:rPr>
              <a:t>?”</a:t>
            </a:r>
            <a:endParaRPr lang="ko-KR" altLang="en-US" sz="2000" b="1" dirty="0">
              <a:solidFill>
                <a:srgbClr val="00B0F0"/>
              </a:solidFill>
            </a:endParaRPr>
          </a:p>
          <a:p>
            <a:endParaRPr lang="ko-KR" altLang="en-US" dirty="0"/>
          </a:p>
        </p:txBody>
      </p:sp>
      <p:pic>
        <p:nvPicPr>
          <p:cNvPr id="17410" name="Picture 2" descr="C:\Users\Administrator\Desktop\창의공학설계\창의공학설계(최종)-11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564904"/>
            <a:ext cx="5888699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705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열린 사고력 문제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>
          <a:xfrm>
            <a:off x="755576" y="1268760"/>
            <a:ext cx="7776864" cy="3600400"/>
          </a:xfrm>
        </p:spPr>
        <p:txBody>
          <a:bodyPr/>
          <a:lstStyle/>
          <a:p>
            <a:pPr marL="0" indent="0" fontAlgn="base">
              <a:buNone/>
            </a:pPr>
            <a:r>
              <a:rPr lang="en-US" altLang="ko-KR" dirty="0"/>
              <a:t>[</a:t>
            </a:r>
            <a:r>
              <a:rPr lang="ko-KR" altLang="en-US" dirty="0"/>
              <a:t>풀이</a:t>
            </a:r>
            <a:r>
              <a:rPr lang="en-US" altLang="ko-KR" dirty="0"/>
              <a:t>] </a:t>
            </a:r>
            <a:r>
              <a:rPr lang="ko-KR" altLang="en-US" dirty="0"/>
              <a:t>여러 가지 아이디어 생성 </a:t>
            </a:r>
            <a:r>
              <a:rPr lang="ko-KR" altLang="en-US" dirty="0" smtClean="0"/>
              <a:t>가능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800" dirty="0"/>
          </a:p>
          <a:p>
            <a:pPr fontAlgn="base" latinLnBrk="0"/>
            <a:r>
              <a:rPr lang="ko-KR" altLang="en-US" dirty="0" smtClean="0"/>
              <a:t>모든 </a:t>
            </a:r>
            <a:r>
              <a:rPr lang="ko-KR" altLang="en-US" dirty="0"/>
              <a:t>사전에서 컴퓨터 등의 단어가 사라질 것이다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 smtClean="0"/>
              <a:t>각 </a:t>
            </a:r>
            <a:r>
              <a:rPr lang="ko-KR" altLang="en-US" dirty="0"/>
              <a:t>대학에서 컴퓨터 관련학과가 없어질 것이다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 smtClean="0"/>
              <a:t>컴퓨터 </a:t>
            </a:r>
            <a:r>
              <a:rPr lang="ko-KR" altLang="en-US" dirty="0"/>
              <a:t>게임에 빠져들지 않을 것이다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en-US" altLang="ko-KR" dirty="0" smtClean="0"/>
              <a:t>e-</a:t>
            </a:r>
            <a:r>
              <a:rPr lang="ko-KR" altLang="en-US" dirty="0"/>
              <a:t>메일 등을 통한 정보의 교류가 단절될 것이다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 smtClean="0"/>
              <a:t>유전자 </a:t>
            </a:r>
            <a:r>
              <a:rPr lang="ko-KR" altLang="en-US" dirty="0"/>
              <a:t>분석 등이 불가능해질 것이다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 smtClean="0"/>
              <a:t>항공기나 </a:t>
            </a:r>
            <a:r>
              <a:rPr lang="ko-KR" altLang="en-US" dirty="0"/>
              <a:t>기차의 실시간 예약처리가 불가능해질 것이다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2145" y="4115374"/>
            <a:ext cx="1793751" cy="1329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6401" y="4286673"/>
            <a:ext cx="1925553" cy="894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9705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745744" y="1215595"/>
            <a:ext cx="7786696" cy="77324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열린 사고력 문제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>
          <a:xfrm>
            <a:off x="755576" y="1268760"/>
            <a:ext cx="7776864" cy="3600400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예제 </a:t>
            </a:r>
            <a:r>
              <a:rPr lang="en-US" altLang="ko-KR" dirty="0"/>
              <a:t>3.4] </a:t>
            </a:r>
            <a:r>
              <a:rPr lang="ko-KR" altLang="en-US" dirty="0"/>
              <a:t>눈금이 없는 정육면체와 직육면체 모양의 통에 물이 가득 차 있다</a:t>
            </a:r>
            <a:r>
              <a:rPr lang="en-US" altLang="ko-KR" dirty="0"/>
              <a:t>. </a:t>
            </a:r>
            <a:r>
              <a:rPr lang="ko-KR" altLang="en-US" dirty="0"/>
              <a:t>물을 따르면서 절반이 되도록 하는 방법은 무엇일까</a:t>
            </a:r>
            <a:r>
              <a:rPr lang="en-US" altLang="ko-KR" dirty="0"/>
              <a:t>?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19458" name="Picture 2" descr="C:\Users\Administrator\Desktop\창의공학설계\창의공학설계(최종)-11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132856"/>
            <a:ext cx="4333188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951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열린 사고력 문제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>
          <a:xfrm>
            <a:off x="755576" y="1268760"/>
            <a:ext cx="7776864" cy="3600400"/>
          </a:xfrm>
        </p:spPr>
        <p:txBody>
          <a:bodyPr/>
          <a:lstStyle/>
          <a:p>
            <a:pPr marL="0" indent="0" fontAlgn="base">
              <a:buNone/>
            </a:pPr>
            <a:r>
              <a:rPr lang="en-US" altLang="ko-KR" dirty="0"/>
              <a:t>[</a:t>
            </a:r>
            <a:r>
              <a:rPr lang="ko-KR" altLang="en-US" dirty="0" smtClean="0"/>
              <a:t>풀이</a:t>
            </a:r>
            <a:r>
              <a:rPr lang="en-US" altLang="ko-KR" dirty="0"/>
              <a:t>] </a:t>
            </a:r>
            <a:r>
              <a:rPr lang="ko-KR" altLang="en-US" dirty="0"/>
              <a:t>눈금이 없어도 절반 측정이 가능</a:t>
            </a:r>
          </a:p>
          <a:p>
            <a:endParaRPr lang="ko-KR" altLang="en-US" dirty="0"/>
          </a:p>
        </p:txBody>
      </p:sp>
      <p:pic>
        <p:nvPicPr>
          <p:cNvPr id="20482" name="Picture 2" descr="C:\Users\Administrator\Desktop\창의공학설계\창의공학설계(최종)-117-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089" y="1988840"/>
            <a:ext cx="5265071" cy="2558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4413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발상의 전환을 통한 공학의 발전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(2) </a:t>
            </a:r>
            <a:r>
              <a:rPr lang="ko-KR" altLang="en-US" dirty="0"/>
              <a:t>스푸트니크 쇼크가 바탕이 된 미국 공학 발전의 </a:t>
            </a:r>
            <a:r>
              <a:rPr lang="ko-KR" altLang="en-US" dirty="0" smtClean="0"/>
              <a:t>토대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en-US" altLang="ko-KR" dirty="0" smtClean="0"/>
              <a:t>1957</a:t>
            </a:r>
            <a:r>
              <a:rPr lang="ko-KR" altLang="en-US" dirty="0"/>
              <a:t>년 소련은 스푸트니크</a:t>
            </a:r>
            <a:r>
              <a:rPr lang="en-US" altLang="ko-KR" dirty="0"/>
              <a:t>(Sputnik) 1</a:t>
            </a:r>
            <a:r>
              <a:rPr lang="ko-KR" altLang="en-US" dirty="0"/>
              <a:t>호 발사 성공</a:t>
            </a:r>
          </a:p>
          <a:p>
            <a:pPr fontAlgn="base"/>
            <a:r>
              <a:rPr lang="en-US" altLang="ko-KR" dirty="0" smtClean="0"/>
              <a:t>1958</a:t>
            </a:r>
            <a:r>
              <a:rPr lang="ko-KR" altLang="en-US" dirty="0"/>
              <a:t>년 미국은 </a:t>
            </a:r>
            <a:r>
              <a:rPr lang="ko-KR" altLang="en-US" dirty="0" err="1"/>
              <a:t>익스플로러</a:t>
            </a:r>
            <a:r>
              <a:rPr lang="en-US" altLang="ko-KR" dirty="0"/>
              <a:t>(Explorer) 1</a:t>
            </a:r>
            <a:r>
              <a:rPr lang="ko-KR" altLang="en-US" dirty="0"/>
              <a:t>호 발사 성공</a:t>
            </a:r>
          </a:p>
          <a:p>
            <a:pPr fontAlgn="base"/>
            <a:r>
              <a:rPr lang="ko-KR" altLang="en-US" dirty="0" smtClean="0"/>
              <a:t>미국이 </a:t>
            </a:r>
            <a:r>
              <a:rPr lang="ko-KR" altLang="en-US" dirty="0"/>
              <a:t>소련보다 뒤쳐졌음을 의미 ⇨ 미국의 ‘스푸트니크 쇼크’</a:t>
            </a:r>
          </a:p>
          <a:p>
            <a:pPr fontAlgn="base"/>
            <a:r>
              <a:rPr lang="ko-KR" altLang="en-US" dirty="0" smtClean="0"/>
              <a:t>미국은 </a:t>
            </a:r>
            <a:r>
              <a:rPr lang="ko-KR" altLang="en-US" dirty="0"/>
              <a:t>과학 교과서 전면 개편하고 창의성 강조</a:t>
            </a:r>
          </a:p>
          <a:p>
            <a:pPr fontAlgn="base"/>
            <a:r>
              <a:rPr lang="ko-KR" altLang="en-US" dirty="0" smtClean="0"/>
              <a:t>그 </a:t>
            </a:r>
            <a:r>
              <a:rPr lang="ko-KR" altLang="en-US" dirty="0"/>
              <a:t>후 창의적이고 높은 수준의 공학 기술 발전 토대 마련</a:t>
            </a:r>
          </a:p>
          <a:p>
            <a:endParaRPr lang="ko-KR" altLang="en-US" dirty="0"/>
          </a:p>
        </p:txBody>
      </p:sp>
      <p:pic>
        <p:nvPicPr>
          <p:cNvPr id="2050" name="Picture 2" descr="C:\Users\Administrator\Desktop\창의공학설계\창의공학설계_그림파일\3장\그림3-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74" y="3645024"/>
            <a:ext cx="4873650" cy="2169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5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발상의 전환을 통한 공학의 발전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(3) </a:t>
            </a:r>
            <a:r>
              <a:rPr lang="ko-KR" altLang="en-US" dirty="0"/>
              <a:t>세계가 주목하는 디자인 혁신 기업 </a:t>
            </a:r>
            <a:r>
              <a:rPr lang="en-US" altLang="ko-KR" dirty="0"/>
              <a:t>IDEO(</a:t>
            </a:r>
            <a:r>
              <a:rPr lang="ko-KR" altLang="en-US" dirty="0" err="1"/>
              <a:t>아이데오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en-US" altLang="ko-KR" dirty="0" smtClean="0"/>
              <a:t>1991</a:t>
            </a:r>
            <a:r>
              <a:rPr lang="ko-KR" altLang="en-US" dirty="0"/>
              <a:t>년에 세워진 세계 최고 수준의 디자인 혁신 기업</a:t>
            </a:r>
          </a:p>
          <a:p>
            <a:pPr fontAlgn="base"/>
            <a:r>
              <a:rPr lang="ko-KR" altLang="en-US" dirty="0" smtClean="0"/>
              <a:t>인간공학</a:t>
            </a:r>
            <a:r>
              <a:rPr lang="en-US" altLang="ko-KR" dirty="0"/>
              <a:t>, </a:t>
            </a:r>
            <a:r>
              <a:rPr lang="ko-KR" altLang="en-US" dirty="0"/>
              <a:t>기계공학 등 다양한 전공 분야의 직원으로 구성</a:t>
            </a:r>
          </a:p>
          <a:p>
            <a:pPr fontAlgn="base"/>
            <a:r>
              <a:rPr lang="ko-KR" altLang="en-US" dirty="0" smtClean="0"/>
              <a:t>매년 </a:t>
            </a:r>
            <a:r>
              <a:rPr lang="en-US" altLang="ko-KR" dirty="0"/>
              <a:t>90</a:t>
            </a:r>
            <a:r>
              <a:rPr lang="ko-KR" altLang="en-US" dirty="0"/>
              <a:t>여 개의 신제품 디자인</a:t>
            </a:r>
            <a:r>
              <a:rPr lang="en-US" altLang="ko-KR" dirty="0"/>
              <a:t>, </a:t>
            </a:r>
            <a:r>
              <a:rPr lang="ko-KR" altLang="en-US" dirty="0"/>
              <a:t>현재까지 </a:t>
            </a:r>
            <a:r>
              <a:rPr lang="en-US" altLang="ko-KR" dirty="0"/>
              <a:t>3</a:t>
            </a:r>
            <a:r>
              <a:rPr lang="ko-KR" altLang="en-US" dirty="0"/>
              <a:t>천여 개의 디자인</a:t>
            </a:r>
          </a:p>
          <a:p>
            <a:pPr fontAlgn="base"/>
            <a:r>
              <a:rPr lang="ko-KR" altLang="en-US" dirty="0" smtClean="0"/>
              <a:t>애플 </a:t>
            </a:r>
            <a:r>
              <a:rPr lang="ko-KR" altLang="en-US" dirty="0"/>
              <a:t>최초의 마우스</a:t>
            </a:r>
            <a:r>
              <a:rPr lang="en-US" altLang="ko-KR" dirty="0"/>
              <a:t>, </a:t>
            </a:r>
            <a:r>
              <a:rPr lang="ko-KR" altLang="en-US" dirty="0"/>
              <a:t>삼성 모니터</a:t>
            </a:r>
            <a:r>
              <a:rPr lang="en-US" altLang="ko-KR" dirty="0"/>
              <a:t>, </a:t>
            </a:r>
            <a:r>
              <a:rPr lang="ko-KR" altLang="en-US" dirty="0"/>
              <a:t>현대카드 시리즈 등</a:t>
            </a:r>
          </a:p>
          <a:p>
            <a:pPr fontAlgn="base"/>
            <a:r>
              <a:rPr lang="ko-KR" altLang="en-US" dirty="0" smtClean="0"/>
              <a:t>마이크로소프트</a:t>
            </a:r>
            <a:r>
              <a:rPr lang="en-US" altLang="ko-KR" dirty="0"/>
              <a:t>, </a:t>
            </a:r>
            <a:r>
              <a:rPr lang="ko-KR" altLang="en-US" dirty="0" err="1"/>
              <a:t>펩시콜라</a:t>
            </a:r>
            <a:r>
              <a:rPr lang="en-US" altLang="ko-KR" dirty="0"/>
              <a:t>, </a:t>
            </a:r>
            <a:r>
              <a:rPr lang="ko-KR" altLang="en-US" dirty="0"/>
              <a:t>삼성 등이 주요 고객</a:t>
            </a:r>
          </a:p>
          <a:p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608" y="3789040"/>
            <a:ext cx="3613668" cy="1720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85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발상의 전환을 통한 공학의 발전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ko-KR" altLang="en-US" dirty="0"/>
              <a:t>세계가 주목하는 디자인 혁신 기업 </a:t>
            </a:r>
            <a:r>
              <a:rPr lang="en-US" altLang="ko-KR" dirty="0"/>
              <a:t>IDEO(</a:t>
            </a:r>
            <a:r>
              <a:rPr lang="ko-KR" altLang="en-US" dirty="0" err="1"/>
              <a:t>아이데오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en-US" altLang="ko-KR" dirty="0" smtClean="0"/>
              <a:t>IDEO</a:t>
            </a:r>
            <a:r>
              <a:rPr lang="ko-KR" altLang="en-US" dirty="0"/>
              <a:t>의 </a:t>
            </a:r>
            <a:r>
              <a:rPr lang="en-US" altLang="ko-KR" dirty="0"/>
              <a:t>5</a:t>
            </a:r>
            <a:r>
              <a:rPr lang="ko-KR" altLang="en-US" dirty="0"/>
              <a:t>단계 혁신 방법 </a:t>
            </a:r>
            <a:r>
              <a:rPr lang="en-US" altLang="ko-KR" dirty="0"/>
              <a:t>: </a:t>
            </a:r>
            <a:r>
              <a:rPr lang="ko-KR" altLang="en-US" dirty="0"/>
              <a:t>관찰</a:t>
            </a:r>
            <a:r>
              <a:rPr lang="en-US" altLang="ko-KR" dirty="0"/>
              <a:t>, </a:t>
            </a:r>
            <a:r>
              <a:rPr lang="ko-KR" altLang="en-US" dirty="0"/>
              <a:t>시각화</a:t>
            </a:r>
            <a:r>
              <a:rPr lang="en-US" altLang="ko-KR" dirty="0"/>
              <a:t>, </a:t>
            </a:r>
            <a:r>
              <a:rPr lang="ko-KR" altLang="en-US" dirty="0"/>
              <a:t>평가</a:t>
            </a:r>
            <a:r>
              <a:rPr lang="en-US" altLang="ko-KR" dirty="0"/>
              <a:t>, </a:t>
            </a:r>
            <a:r>
              <a:rPr lang="ko-KR" altLang="en-US" dirty="0"/>
              <a:t>개선</a:t>
            </a:r>
            <a:r>
              <a:rPr lang="en-US" altLang="ko-KR" dirty="0"/>
              <a:t>, </a:t>
            </a:r>
            <a:r>
              <a:rPr lang="ko-KR" altLang="en-US" dirty="0"/>
              <a:t>실행</a:t>
            </a:r>
          </a:p>
          <a:p>
            <a:pPr fontAlgn="base"/>
            <a:r>
              <a:rPr lang="ko-KR" altLang="en-US" dirty="0" smtClean="0"/>
              <a:t>혁신의 </a:t>
            </a:r>
            <a:r>
              <a:rPr lang="en-US" altLang="ko-KR" dirty="0"/>
              <a:t>3</a:t>
            </a:r>
            <a:r>
              <a:rPr lang="ko-KR" altLang="en-US" dirty="0"/>
              <a:t>가지 조건</a:t>
            </a:r>
          </a:p>
          <a:p>
            <a:pPr marL="360000" indent="0" fontAlgn="base">
              <a:buNone/>
            </a:pPr>
            <a:r>
              <a:rPr lang="ko-KR" altLang="en-US" dirty="0"/>
              <a:t>① 주의 깊게 관찰하기</a:t>
            </a:r>
          </a:p>
          <a:p>
            <a:pPr marL="360000" indent="0" fontAlgn="base">
              <a:buNone/>
            </a:pPr>
            <a:r>
              <a:rPr lang="ko-KR" altLang="en-US" dirty="0"/>
              <a:t>② 열정적으로 </a:t>
            </a:r>
            <a:r>
              <a:rPr lang="ko-KR" altLang="en-US" dirty="0" err="1"/>
              <a:t>브레인스토밍</a:t>
            </a:r>
            <a:r>
              <a:rPr lang="ko-KR" altLang="en-US" dirty="0"/>
              <a:t> 시행하기</a:t>
            </a:r>
          </a:p>
          <a:p>
            <a:pPr marL="360000" indent="0" fontAlgn="base">
              <a:buNone/>
            </a:pPr>
            <a:r>
              <a:rPr lang="ko-KR" altLang="en-US" dirty="0"/>
              <a:t>③ 신속하게 </a:t>
            </a:r>
            <a:r>
              <a:rPr lang="ko-KR" altLang="en-US" dirty="0" err="1"/>
              <a:t>프로토타입</a:t>
            </a:r>
            <a:r>
              <a:rPr lang="ko-KR" altLang="en-US" dirty="0"/>
              <a:t> 제작하기</a:t>
            </a:r>
          </a:p>
          <a:p>
            <a:endParaRPr lang="ko-KR" altLang="en-US" dirty="0"/>
          </a:p>
        </p:txBody>
      </p:sp>
      <p:pic>
        <p:nvPicPr>
          <p:cNvPr id="4098" name="Picture 2" descr="C:\Users\Administrator\Desktop\창의공학설계\창의공학설계_그림파일\3장\그림3-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00" y="3786190"/>
            <a:ext cx="3071834" cy="195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Administrator\Desktop\창의공학설계\창의공학설계_그림파일\3장\그림3-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7686" y="3786190"/>
            <a:ext cx="3073044" cy="192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5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발상의 전환을 통한 공학의 발전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(4) ‘15% </a:t>
            </a:r>
            <a:r>
              <a:rPr lang="ko-KR" altLang="en-US" dirty="0"/>
              <a:t>규칙’을 이용한 혁신적 발명품 </a:t>
            </a:r>
            <a:r>
              <a:rPr lang="ko-KR" altLang="en-US" dirty="0" err="1"/>
              <a:t>포스트잇</a:t>
            </a:r>
            <a:r>
              <a:rPr lang="ko-KR" altLang="en-US" dirty="0"/>
              <a:t> 사례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fontAlgn="base"/>
            <a:r>
              <a:rPr lang="en-US" altLang="ko-KR" dirty="0" smtClean="0"/>
              <a:t>1970</a:t>
            </a:r>
            <a:r>
              <a:rPr lang="ko-KR" altLang="en-US" dirty="0"/>
              <a:t>년 </a:t>
            </a:r>
            <a:r>
              <a:rPr lang="ko-KR" altLang="en-US" dirty="0" err="1"/>
              <a:t>스펜서</a:t>
            </a:r>
            <a:r>
              <a:rPr lang="ko-KR" altLang="en-US" dirty="0"/>
              <a:t> </a:t>
            </a:r>
            <a:r>
              <a:rPr lang="ko-KR" altLang="en-US" dirty="0" err="1"/>
              <a:t>실버</a:t>
            </a:r>
            <a:r>
              <a:rPr lang="en-US" altLang="ko-KR" dirty="0"/>
              <a:t>(S. Silver) </a:t>
            </a:r>
            <a:r>
              <a:rPr lang="ko-KR" altLang="en-US" dirty="0"/>
              <a:t>연구원의 개발 실패에서 비롯됨</a:t>
            </a:r>
          </a:p>
          <a:p>
            <a:pPr fontAlgn="base"/>
            <a:r>
              <a:rPr lang="ko-KR" altLang="en-US" dirty="0" err="1" smtClean="0"/>
              <a:t>실버는</a:t>
            </a:r>
            <a:r>
              <a:rPr lang="ko-KR" altLang="en-US" dirty="0" smtClean="0"/>
              <a:t> </a:t>
            </a:r>
            <a:r>
              <a:rPr lang="ko-KR" altLang="en-US" dirty="0"/>
              <a:t>강하게 붙지도 않고 끈적거리지도 않는 접착제 개발 </a:t>
            </a:r>
          </a:p>
          <a:p>
            <a:pPr fontAlgn="base"/>
            <a:r>
              <a:rPr lang="ko-KR" altLang="en-US" dirty="0" smtClean="0"/>
              <a:t>아서 </a:t>
            </a:r>
            <a:r>
              <a:rPr lang="ko-KR" altLang="en-US" dirty="0"/>
              <a:t>프라이</a:t>
            </a:r>
            <a:r>
              <a:rPr lang="en-US" altLang="ko-KR" dirty="0"/>
              <a:t>(Arthur Fry)</a:t>
            </a:r>
            <a:r>
              <a:rPr lang="ko-KR" altLang="en-US" dirty="0"/>
              <a:t>가 이를 보완 연구하여 </a:t>
            </a:r>
            <a:r>
              <a:rPr lang="ko-KR" altLang="en-US" dirty="0" err="1"/>
              <a:t>포스트잇</a:t>
            </a:r>
            <a:r>
              <a:rPr lang="ko-KR" altLang="en-US" dirty="0"/>
              <a:t> 개발</a:t>
            </a:r>
          </a:p>
          <a:p>
            <a:pPr fontAlgn="base"/>
            <a:r>
              <a:rPr lang="ko-KR" altLang="en-US" dirty="0" smtClean="0"/>
              <a:t>실패한 </a:t>
            </a:r>
            <a:r>
              <a:rPr lang="ko-KR" altLang="en-US" dirty="0"/>
              <a:t>개발 결과를 떳떳하게 발표할 수 있었던 </a:t>
            </a:r>
            <a:r>
              <a:rPr lang="en-US" altLang="ko-KR" dirty="0"/>
              <a:t>3M</a:t>
            </a:r>
            <a:r>
              <a:rPr lang="ko-KR" altLang="en-US" dirty="0"/>
              <a:t>의 분위기</a:t>
            </a:r>
          </a:p>
          <a:p>
            <a:pPr fontAlgn="base"/>
            <a:r>
              <a:rPr lang="en-US" altLang="ko-KR" dirty="0" smtClean="0"/>
              <a:t>3M</a:t>
            </a:r>
            <a:r>
              <a:rPr lang="ko-KR" altLang="en-US" dirty="0"/>
              <a:t>의 ‘</a:t>
            </a:r>
            <a:r>
              <a:rPr lang="en-US" altLang="ko-KR" dirty="0"/>
              <a:t>15% </a:t>
            </a:r>
            <a:r>
              <a:rPr lang="ko-KR" altLang="en-US" dirty="0"/>
              <a:t>규칙’ </a:t>
            </a:r>
            <a:r>
              <a:rPr lang="en-US" altLang="ko-KR" dirty="0"/>
              <a:t>: </a:t>
            </a:r>
            <a:r>
              <a:rPr lang="ko-KR" altLang="en-US" dirty="0"/>
              <a:t>업무시간의 </a:t>
            </a:r>
            <a:r>
              <a:rPr lang="en-US" altLang="ko-KR" dirty="0"/>
              <a:t>15%</a:t>
            </a:r>
            <a:r>
              <a:rPr lang="ko-KR" altLang="en-US" dirty="0"/>
              <a:t>를 아이디어 구상에 사용</a:t>
            </a:r>
          </a:p>
          <a:p>
            <a:endParaRPr lang="ko-KR" altLang="en-US" dirty="0"/>
          </a:p>
        </p:txBody>
      </p:sp>
      <p:pic>
        <p:nvPicPr>
          <p:cNvPr id="5122" name="Picture 2" descr="C:\Users\Administrator\Desktop\창의공학설계\창의공학설계_그림파일\3장\그림3-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516" y="3645024"/>
            <a:ext cx="4584700" cy="2328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0597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altLang="ko-KR" spc="-150" dirty="0"/>
              <a:t>1.2 </a:t>
            </a:r>
            <a:r>
              <a:rPr lang="ko-KR" altLang="en-US" spc="-150" dirty="0"/>
              <a:t>창의적 아이디어의 발상을 통한 공학문제 해결 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>
          <a:xfrm>
            <a:off x="755576" y="1268760"/>
            <a:ext cx="7776864" cy="15841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 smtClean="0"/>
              <a:t>문제 </a:t>
            </a:r>
            <a:r>
              <a:rPr lang="en-US" altLang="ko-KR" dirty="0" smtClean="0"/>
              <a:t>1</a:t>
            </a:r>
            <a:r>
              <a:rPr lang="en-US" altLang="ko-KR" dirty="0"/>
              <a:t>] </a:t>
            </a:r>
            <a:r>
              <a:rPr lang="ko-KR" altLang="en-US" dirty="0"/>
              <a:t>어느 정도 높이에서 계란을 낙하시켰을 때 계란이 깨지지 </a:t>
            </a:r>
            <a:r>
              <a:rPr lang="ko-KR" altLang="en-US" dirty="0" smtClean="0"/>
              <a:t>않는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방법을 </a:t>
            </a:r>
            <a:r>
              <a:rPr lang="ko-KR" altLang="en-US" dirty="0"/>
              <a:t>설계하고 아이디어를 창출하고 설계한다</a:t>
            </a:r>
            <a:r>
              <a:rPr lang="en-US" altLang="ko-KR" dirty="0" smtClean="0"/>
              <a:t>.</a:t>
            </a:r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풀이</a:t>
            </a:r>
            <a:r>
              <a:rPr lang="en-US" altLang="ko-KR" dirty="0"/>
              <a:t>] </a:t>
            </a:r>
            <a:r>
              <a:rPr lang="ko-KR" altLang="en-US" dirty="0"/>
              <a:t>아이디어 </a:t>
            </a:r>
            <a:r>
              <a:rPr lang="ko-KR" altLang="en-US" dirty="0" smtClean="0"/>
              <a:t>창출</a:t>
            </a: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4427984" y="2636912"/>
            <a:ext cx="3384376" cy="3024336"/>
          </a:xfrm>
          <a:prstGeom prst="roundRect">
            <a:avLst>
              <a:gd name="adj" fmla="val 625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바닥을 푹신푹신하게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얇은 판으로 충격 완화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물 위에 떨어뜨림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나무젓가락의 입체 구조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떨어지는 계란 잡기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en-US" altLang="ko-KR" dirty="0">
                <a:solidFill>
                  <a:schemeClr val="tx1"/>
                </a:solidFill>
              </a:rPr>
              <a:t>1cm </a:t>
            </a:r>
            <a:r>
              <a:rPr lang="ko-KR" altLang="en-US" dirty="0">
                <a:solidFill>
                  <a:schemeClr val="tx1"/>
                </a:solidFill>
              </a:rPr>
              <a:t>높이에서 떨어뜨림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사람이 같이 떨어짐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달에 가서 </a:t>
            </a:r>
            <a:r>
              <a:rPr lang="ko-KR" altLang="en-US" dirty="0" smtClean="0">
                <a:solidFill>
                  <a:schemeClr val="tx1"/>
                </a:solidFill>
              </a:rPr>
              <a:t>시행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899592" y="2636912"/>
            <a:ext cx="3384376" cy="3024336"/>
          </a:xfrm>
          <a:prstGeom prst="roundRect">
            <a:avLst>
              <a:gd name="adj" fmla="val 6254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스티로폼 감싸기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낙하산 이용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풍선 감싸기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탄력 있는 빨대 이용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 err="1">
                <a:solidFill>
                  <a:schemeClr val="tx1"/>
                </a:solidFill>
              </a:rPr>
              <a:t>완충재</a:t>
            </a:r>
            <a:r>
              <a:rPr lang="ko-KR" altLang="en-US" dirty="0">
                <a:solidFill>
                  <a:schemeClr val="tx1"/>
                </a:solidFill>
              </a:rPr>
              <a:t> 둘둘 말기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꽁꽁 얼린 계란 떨어뜨림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상승기류 이용</a:t>
            </a:r>
          </a:p>
          <a:p>
            <a:pPr marL="285750" indent="-285750" fontAlgn="base">
              <a:spcBef>
                <a:spcPts val="432"/>
              </a:spcBef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tx1"/>
                </a:solidFill>
              </a:rPr>
              <a:t>용기에 넣어 떨어뜨림</a:t>
            </a:r>
          </a:p>
        </p:txBody>
      </p:sp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pc="-150" dirty="0" smtClean="0"/>
              <a:t>창의적 </a:t>
            </a:r>
            <a:r>
              <a:rPr lang="ko-KR" altLang="en-US" spc="-150" dirty="0"/>
              <a:t>아이디어의 발상을 통한 공학문제 해결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4"/>
          </p:nvPr>
        </p:nvSpPr>
        <p:spPr>
          <a:xfrm>
            <a:off x="755576" y="1196752"/>
            <a:ext cx="7776864" cy="3600400"/>
          </a:xfrm>
        </p:spPr>
        <p:txBody>
          <a:bodyPr/>
          <a:lstStyle/>
          <a:p>
            <a:pPr marL="0" indent="0" fontAlgn="base">
              <a:buNone/>
            </a:pPr>
            <a:r>
              <a:rPr lang="en-US" altLang="ko-KR" dirty="0"/>
              <a:t>[</a:t>
            </a:r>
            <a:r>
              <a:rPr lang="ko-KR" altLang="en-US" dirty="0"/>
              <a:t>풀이</a:t>
            </a:r>
            <a:r>
              <a:rPr lang="en-US" altLang="ko-KR" dirty="0"/>
              <a:t>] </a:t>
            </a:r>
            <a:r>
              <a:rPr lang="ko-KR" altLang="en-US" dirty="0"/>
              <a:t>아이디어 </a:t>
            </a:r>
            <a:r>
              <a:rPr lang="ko-KR" altLang="en-US" dirty="0" smtClean="0"/>
              <a:t>분류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800" dirty="0"/>
          </a:p>
          <a:p>
            <a:pPr fontAlgn="base"/>
            <a:r>
              <a:rPr lang="ko-KR" altLang="en-US" dirty="0" smtClean="0"/>
              <a:t>계란 </a:t>
            </a:r>
            <a:r>
              <a:rPr lang="ko-KR" altLang="en-US" dirty="0"/>
              <a:t>자체의 변형 </a:t>
            </a:r>
            <a:r>
              <a:rPr lang="en-US" altLang="ko-KR" dirty="0"/>
              <a:t>: </a:t>
            </a:r>
            <a:r>
              <a:rPr lang="ko-KR" altLang="en-US" dirty="0"/>
              <a:t>얼린 </a:t>
            </a:r>
            <a:r>
              <a:rPr lang="ko-KR" altLang="en-US" dirty="0" smtClean="0"/>
              <a:t>계란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500" dirty="0"/>
          </a:p>
          <a:p>
            <a:pPr fontAlgn="base"/>
            <a:r>
              <a:rPr lang="ko-KR" altLang="en-US" dirty="0" smtClean="0"/>
              <a:t>계란에 </a:t>
            </a:r>
            <a:r>
              <a:rPr lang="ko-KR" altLang="en-US" dirty="0"/>
              <a:t>무엇인가 부착 </a:t>
            </a:r>
          </a:p>
          <a:p>
            <a:pPr marL="0" indent="0" fontAlgn="base">
              <a:buNone/>
            </a:pPr>
            <a:r>
              <a:rPr lang="en-US" altLang="ko-KR" dirty="0" smtClean="0"/>
              <a:t>    : </a:t>
            </a:r>
            <a:r>
              <a:rPr lang="ko-KR" altLang="en-US" dirty="0"/>
              <a:t>스티로폼</a:t>
            </a:r>
            <a:r>
              <a:rPr lang="en-US" altLang="ko-KR" dirty="0"/>
              <a:t>, </a:t>
            </a:r>
            <a:r>
              <a:rPr lang="ko-KR" altLang="en-US" dirty="0"/>
              <a:t>낙하산</a:t>
            </a:r>
            <a:r>
              <a:rPr lang="en-US" altLang="ko-KR" dirty="0"/>
              <a:t>, </a:t>
            </a:r>
            <a:r>
              <a:rPr lang="ko-KR" altLang="en-US" dirty="0"/>
              <a:t>풍선</a:t>
            </a:r>
            <a:r>
              <a:rPr lang="en-US" altLang="ko-KR" dirty="0"/>
              <a:t>, </a:t>
            </a:r>
            <a:r>
              <a:rPr lang="ko-KR" altLang="en-US" dirty="0"/>
              <a:t>얇은 나무</a:t>
            </a:r>
            <a:r>
              <a:rPr lang="en-US" altLang="ko-KR" dirty="0"/>
              <a:t>, </a:t>
            </a:r>
            <a:r>
              <a:rPr lang="ko-KR" altLang="en-US" dirty="0"/>
              <a:t>용기</a:t>
            </a:r>
            <a:r>
              <a:rPr lang="en-US" altLang="ko-KR" dirty="0"/>
              <a:t>, </a:t>
            </a:r>
            <a:r>
              <a:rPr lang="ko-KR" altLang="en-US" dirty="0"/>
              <a:t>빨대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marL="0" indent="0" fontAlgn="base">
              <a:buNone/>
            </a:pPr>
            <a:endParaRPr lang="ko-KR" altLang="en-US" sz="500" dirty="0"/>
          </a:p>
          <a:p>
            <a:pPr fontAlgn="base"/>
            <a:r>
              <a:rPr lang="ko-KR" altLang="en-US" dirty="0" smtClean="0"/>
              <a:t>주변 </a:t>
            </a:r>
            <a:r>
              <a:rPr lang="ko-KR" altLang="en-US" dirty="0"/>
              <a:t>환경 변형</a:t>
            </a:r>
          </a:p>
          <a:p>
            <a:pPr marL="0" indent="0" fontAlgn="base">
              <a:buNone/>
            </a:pPr>
            <a:r>
              <a:rPr lang="en-US" altLang="ko-KR" dirty="0" smtClean="0"/>
              <a:t>    : </a:t>
            </a:r>
            <a:r>
              <a:rPr lang="ko-KR" altLang="en-US" dirty="0"/>
              <a:t>바닥</a:t>
            </a:r>
            <a:r>
              <a:rPr lang="en-US" altLang="ko-KR" dirty="0"/>
              <a:t>, </a:t>
            </a:r>
            <a:r>
              <a:rPr lang="ko-KR" altLang="en-US" dirty="0"/>
              <a:t>물</a:t>
            </a:r>
            <a:r>
              <a:rPr lang="en-US" altLang="ko-KR" dirty="0"/>
              <a:t>, </a:t>
            </a:r>
            <a:r>
              <a:rPr lang="ko-KR" altLang="en-US" dirty="0"/>
              <a:t>손</a:t>
            </a:r>
            <a:r>
              <a:rPr lang="en-US" altLang="ko-KR" dirty="0"/>
              <a:t>, </a:t>
            </a:r>
            <a:r>
              <a:rPr lang="ko-KR" altLang="en-US" dirty="0"/>
              <a:t>상승기류</a:t>
            </a:r>
            <a:r>
              <a:rPr lang="en-US" altLang="ko-KR" dirty="0"/>
              <a:t>, </a:t>
            </a:r>
            <a:r>
              <a:rPr lang="ko-KR" altLang="en-US" dirty="0"/>
              <a:t>진공상태</a:t>
            </a:r>
            <a:r>
              <a:rPr lang="en-US" altLang="ko-KR" dirty="0"/>
              <a:t>, </a:t>
            </a:r>
            <a:r>
              <a:rPr lang="ko-KR" altLang="en-US" dirty="0"/>
              <a:t>달</a:t>
            </a:r>
            <a:r>
              <a:rPr lang="en-US" altLang="ko-KR" dirty="0"/>
              <a:t>, 1cm </a:t>
            </a:r>
            <a:r>
              <a:rPr lang="ko-KR" altLang="en-US" dirty="0"/>
              <a:t>거리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03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1461</Words>
  <Application>Microsoft Office PowerPoint</Application>
  <PresentationFormat>화면 슬라이드 쇼(4:3)</PresentationFormat>
  <Paragraphs>241</Paragraphs>
  <Slides>38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38</vt:i4>
      </vt:variant>
    </vt:vector>
  </HeadingPairs>
  <TitlesOfParts>
    <vt:vector size="45" baseType="lpstr">
      <vt:lpstr>굴림</vt:lpstr>
      <vt:lpstr>Arial</vt:lpstr>
      <vt:lpstr>맑은 고딕</vt:lpstr>
      <vt:lpstr>Wingdings</vt:lpstr>
      <vt:lpstr>Agency FB</vt:lpstr>
      <vt:lpstr>Office 테마</vt:lpstr>
      <vt:lpstr>1_Office 테마</vt:lpstr>
      <vt:lpstr>PowerPoint 프레젠테이션</vt:lpstr>
      <vt:lpstr>PowerPoint 프레젠테이션</vt:lpstr>
      <vt:lpstr>1. 공학설계에 있어서의 발명과 혁신</vt:lpstr>
      <vt:lpstr>발상의 전환을 통한 공학의 발전</vt:lpstr>
      <vt:lpstr>발상의 전환을 통한 공학의 발전</vt:lpstr>
      <vt:lpstr>발상의 전환을 통한 공학의 발전</vt:lpstr>
      <vt:lpstr>발상의 전환을 통한 공학의 발전</vt:lpstr>
      <vt:lpstr>1.2 창의적 아이디어의 발상을 통한 공학문제 해결 </vt:lpstr>
      <vt:lpstr>창의적 아이디어의 발상을 통한 공학문제 해결</vt:lpstr>
      <vt:lpstr>창의적 아이디어의 발상을 통한 공학문제 해결</vt:lpstr>
      <vt:lpstr>계란 낙하실험</vt:lpstr>
      <vt:lpstr>계란 낙하실험</vt:lpstr>
      <vt:lpstr>계란 낙하실험</vt:lpstr>
      <vt:lpstr>계란 낙하실험</vt:lpstr>
      <vt:lpstr>계란 낙하실험</vt:lpstr>
      <vt:lpstr>계란 낙하실험</vt:lpstr>
      <vt:lpstr>계란 낙하실험</vt:lpstr>
      <vt:lpstr>1.3 공학적 발명과 혁신</vt:lpstr>
      <vt:lpstr>공학적 발명과 혁신</vt:lpstr>
      <vt:lpstr>공학적 발명과 혁신</vt:lpstr>
      <vt:lpstr>공학적 발명과 혁신</vt:lpstr>
      <vt:lpstr>공학적 발명과 혁신</vt:lpstr>
      <vt:lpstr>공학적 발명과 혁신</vt:lpstr>
      <vt:lpstr>위대한 공학적 업적을 남긴 사람들의 실패를 보는 관점</vt:lpstr>
      <vt:lpstr>2. 공학적 문제해결의 방법</vt:lpstr>
      <vt:lpstr>공학적 문제해결</vt:lpstr>
      <vt:lpstr>창의적 문제해결</vt:lpstr>
      <vt:lpstr>2.2 폴리아의 4단계 문제해결법</vt:lpstr>
      <vt:lpstr>2.3 문제해결을 위한 모델링의 예</vt:lpstr>
      <vt:lpstr>3. 열린 사고력 문제해결</vt:lpstr>
      <vt:lpstr>문제해결 방안의 창의성과 상상력</vt:lpstr>
      <vt:lpstr>문제해결 방안의 창의성과 상상력</vt:lpstr>
      <vt:lpstr>3.2 열린 사고력 문제</vt:lpstr>
      <vt:lpstr>열린 사고력 문제</vt:lpstr>
      <vt:lpstr>열린 사고력 문제</vt:lpstr>
      <vt:lpstr>열린 사고력 문제</vt:lpstr>
      <vt:lpstr>열린 사고력 문제</vt:lpstr>
      <vt:lpstr>열린 사고력 문제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HEEJU</dc:creator>
  <cp:lastModifiedBy>Windows 사용자</cp:lastModifiedBy>
  <cp:revision>423</cp:revision>
  <dcterms:created xsi:type="dcterms:W3CDTF">2017-01-08T10:05:30Z</dcterms:created>
  <dcterms:modified xsi:type="dcterms:W3CDTF">2017-02-03T05:54:15Z</dcterms:modified>
</cp:coreProperties>
</file>

<file path=docProps/thumbnail.jpeg>
</file>